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6" r:id="rId3"/>
    <p:sldId id="328" r:id="rId4"/>
    <p:sldId id="334" r:id="rId5"/>
    <p:sldId id="335" r:id="rId6"/>
    <p:sldId id="338" r:id="rId7"/>
    <p:sldId id="366" r:id="rId8"/>
    <p:sldId id="333" r:id="rId9"/>
    <p:sldId id="332" r:id="rId10"/>
    <p:sldId id="352" r:id="rId11"/>
    <p:sldId id="367" r:id="rId12"/>
    <p:sldId id="368" r:id="rId13"/>
    <p:sldId id="369" r:id="rId14"/>
    <p:sldId id="350" r:id="rId15"/>
    <p:sldId id="356" r:id="rId16"/>
    <p:sldId id="357" r:id="rId17"/>
    <p:sldId id="362" r:id="rId18"/>
    <p:sldId id="358" r:id="rId19"/>
    <p:sldId id="363" r:id="rId20"/>
    <p:sldId id="364" r:id="rId21"/>
    <p:sldId id="359" r:id="rId22"/>
    <p:sldId id="360" r:id="rId23"/>
    <p:sldId id="36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0788"/>
    <a:srgbClr val="FEF1E6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93005"/>
  </p:normalViewPr>
  <p:slideViewPr>
    <p:cSldViewPr>
      <p:cViewPr varScale="1">
        <p:scale>
          <a:sx n="59" d="100"/>
          <a:sy n="59" d="100"/>
        </p:scale>
        <p:origin x="11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75CD0-BF64-4EDA-A390-EA27F5FF7906}" type="datetimeFigureOut">
              <a:rPr lang="en-GB" smtClean="0"/>
              <a:pPr/>
              <a:t>21/10/2019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C7654-C7C7-4BC9-B3D0-68A06137D3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83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0B723-0FA8-A54C-80EC-9075A463FC66}" type="datetimeFigureOut">
              <a:rPr lang="en-US" smtClean="0"/>
              <a:t>10/21/19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632C7-5B91-6148-A97C-81DDA279F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9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21/10/2019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21/10/2019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Control Engineering 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03648" y="1484784"/>
            <a:ext cx="608217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dirty="0"/>
              <a:t>Control Engineering I</a:t>
            </a:r>
          </a:p>
          <a:p>
            <a:pPr algn="ctr"/>
            <a:endParaRPr lang="ar-SA" sz="5400" dirty="0"/>
          </a:p>
          <a:p>
            <a:pPr algn="ctr"/>
            <a:r>
              <a:rPr lang="en-GB" sz="5400" dirty="0"/>
              <a:t>Signal Flow Graphs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9F60B-2782-F849-AAFB-32AA755BB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2877491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89000"/>
            <a:ext cx="708922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434312"/>
          </a:xfrm>
        </p:spPr>
        <p:txBody>
          <a:bodyPr>
            <a:noAutofit/>
          </a:bodyPr>
          <a:lstStyle/>
          <a:p>
            <a:r>
              <a:rPr lang="en-GB" sz="2400" dirty="0"/>
              <a:t>Consider the signal flow graph below and identify the following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568" y="4221088"/>
            <a:ext cx="5544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Input node.</a:t>
            </a:r>
          </a:p>
          <a:p>
            <a:pPr marL="342900" indent="-342900">
              <a:buAutoNum type="alphaLcParenR"/>
            </a:pPr>
            <a:r>
              <a:rPr lang="en-GB" dirty="0"/>
              <a:t>Output node.</a:t>
            </a:r>
          </a:p>
          <a:p>
            <a:pPr marL="342900" indent="-342900">
              <a:buAutoNum type="alphaLcParenR"/>
            </a:pPr>
            <a:r>
              <a:rPr lang="en-GB" dirty="0"/>
              <a:t>Forward paths.</a:t>
            </a:r>
          </a:p>
          <a:p>
            <a:pPr marL="342900" indent="-342900">
              <a:buAutoNum type="alphaLcParenR"/>
            </a:pPr>
            <a:r>
              <a:rPr lang="en-GB" dirty="0"/>
              <a:t>Feedback paths (loops).</a:t>
            </a:r>
          </a:p>
          <a:p>
            <a:pPr marL="342900" indent="-342900">
              <a:buAutoNum type="alphaLcParenR"/>
            </a:pPr>
            <a:r>
              <a:rPr lang="en-GB" dirty="0"/>
              <a:t>Determine the loop gains of the feedback loops.</a:t>
            </a:r>
          </a:p>
          <a:p>
            <a:pPr marL="342900" indent="-342900">
              <a:buAutoNum type="alphaLcParenR"/>
            </a:pPr>
            <a:r>
              <a:rPr lang="en-GB" dirty="0"/>
              <a:t>Determine the path gains of the forward paths.</a:t>
            </a:r>
          </a:p>
          <a:p>
            <a:pPr marL="342900" indent="-342900">
              <a:buAutoNum type="alphaLcParenR"/>
            </a:pPr>
            <a:r>
              <a:rPr lang="en-GB" dirty="0"/>
              <a:t>Non-touching loops</a:t>
            </a:r>
          </a:p>
          <a:p>
            <a:pPr marL="342900" indent="-342900">
              <a:buAutoNum type="alphaLcParenR"/>
            </a:pP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81EEA8-66B7-2448-840F-066E80E8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2451450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33016"/>
            <a:ext cx="708922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434312"/>
          </a:xfrm>
        </p:spPr>
        <p:txBody>
          <a:bodyPr>
            <a:noAutofit/>
          </a:bodyPr>
          <a:lstStyle/>
          <a:p>
            <a:r>
              <a:rPr lang="en-GB" sz="2400" dirty="0"/>
              <a:t>Consider the signal flow graph below and identify the following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3789040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There are two forward path gains;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759346" y="2119001"/>
            <a:ext cx="6908998" cy="3038191"/>
            <a:chOff x="759346" y="2119001"/>
            <a:chExt cx="6908998" cy="3038191"/>
          </a:xfrm>
        </p:grpSpPr>
        <p:pic>
          <p:nvPicPr>
            <p:cNvPr id="15365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438"/>
            <a:stretch>
              <a:fillRect/>
            </a:stretch>
          </p:blipFill>
          <p:spPr bwMode="auto">
            <a:xfrm>
              <a:off x="759346" y="4797152"/>
              <a:ext cx="3261600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Freeform 10"/>
            <p:cNvSpPr/>
            <p:nvPr/>
          </p:nvSpPr>
          <p:spPr>
            <a:xfrm>
              <a:off x="1710890" y="2119001"/>
              <a:ext cx="5957454" cy="13855"/>
            </a:xfrm>
            <a:custGeom>
              <a:avLst/>
              <a:gdLst>
                <a:gd name="connsiteX0" fmla="*/ 0 w 5957454"/>
                <a:gd name="connsiteY0" fmla="*/ 13855 h 13855"/>
                <a:gd name="connsiteX1" fmla="*/ 5957454 w 5957454"/>
                <a:gd name="connsiteY1" fmla="*/ 0 h 1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57454" h="13855">
                  <a:moveTo>
                    <a:pt x="0" y="13855"/>
                  </a:moveTo>
                  <a:lnTo>
                    <a:pt x="5957454" y="0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05535" y="1525174"/>
            <a:ext cx="6240149" cy="3631946"/>
            <a:chOff x="1953491" y="949038"/>
            <a:chExt cx="6240149" cy="3631946"/>
          </a:xfrm>
        </p:grpSpPr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449"/>
            <a:stretch>
              <a:fillRect/>
            </a:stretch>
          </p:blipFill>
          <p:spPr bwMode="auto">
            <a:xfrm>
              <a:off x="4932040" y="4221016"/>
              <a:ext cx="3261600" cy="3599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Freeform 13"/>
            <p:cNvSpPr/>
            <p:nvPr/>
          </p:nvSpPr>
          <p:spPr>
            <a:xfrm>
              <a:off x="1953491" y="949038"/>
              <a:ext cx="5943600" cy="630381"/>
            </a:xfrm>
            <a:custGeom>
              <a:avLst/>
              <a:gdLst>
                <a:gd name="connsiteX0" fmla="*/ 0 w 5943600"/>
                <a:gd name="connsiteY0" fmla="*/ 574963 h 630381"/>
                <a:gd name="connsiteX1" fmla="*/ 3588328 w 5943600"/>
                <a:gd name="connsiteY1" fmla="*/ 602672 h 630381"/>
                <a:gd name="connsiteX2" fmla="*/ 3810000 w 5943600"/>
                <a:gd name="connsiteY2" fmla="*/ 602672 h 630381"/>
                <a:gd name="connsiteX3" fmla="*/ 3810000 w 5943600"/>
                <a:gd name="connsiteY3" fmla="*/ 436417 h 630381"/>
                <a:gd name="connsiteX4" fmla="*/ 3906982 w 5943600"/>
                <a:gd name="connsiteY4" fmla="*/ 256308 h 630381"/>
                <a:gd name="connsiteX5" fmla="*/ 4045528 w 5943600"/>
                <a:gd name="connsiteY5" fmla="*/ 76199 h 630381"/>
                <a:gd name="connsiteX6" fmla="*/ 4253346 w 5943600"/>
                <a:gd name="connsiteY6" fmla="*/ 6927 h 630381"/>
                <a:gd name="connsiteX7" fmla="*/ 4461164 w 5943600"/>
                <a:gd name="connsiteY7" fmla="*/ 34636 h 630381"/>
                <a:gd name="connsiteX8" fmla="*/ 4655128 w 5943600"/>
                <a:gd name="connsiteY8" fmla="*/ 173181 h 630381"/>
                <a:gd name="connsiteX9" fmla="*/ 4779819 w 5943600"/>
                <a:gd name="connsiteY9" fmla="*/ 422563 h 630381"/>
                <a:gd name="connsiteX10" fmla="*/ 4821382 w 5943600"/>
                <a:gd name="connsiteY10" fmla="*/ 588817 h 630381"/>
                <a:gd name="connsiteX11" fmla="*/ 5084619 w 5943600"/>
                <a:gd name="connsiteY11" fmla="*/ 561108 h 630381"/>
                <a:gd name="connsiteX12" fmla="*/ 5943600 w 5943600"/>
                <a:gd name="connsiteY12" fmla="*/ 602672 h 63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943600" h="630381">
                  <a:moveTo>
                    <a:pt x="0" y="574963"/>
                  </a:moveTo>
                  <a:lnTo>
                    <a:pt x="3588328" y="602672"/>
                  </a:lnTo>
                  <a:cubicBezTo>
                    <a:pt x="4223328" y="607290"/>
                    <a:pt x="3773055" y="630381"/>
                    <a:pt x="3810000" y="602672"/>
                  </a:cubicBezTo>
                  <a:cubicBezTo>
                    <a:pt x="3846945" y="574963"/>
                    <a:pt x="3793836" y="494144"/>
                    <a:pt x="3810000" y="436417"/>
                  </a:cubicBezTo>
                  <a:cubicBezTo>
                    <a:pt x="3826164" y="378690"/>
                    <a:pt x="3867727" y="316344"/>
                    <a:pt x="3906982" y="256308"/>
                  </a:cubicBezTo>
                  <a:cubicBezTo>
                    <a:pt x="3946237" y="196272"/>
                    <a:pt x="3987801" y="117763"/>
                    <a:pt x="4045528" y="76199"/>
                  </a:cubicBezTo>
                  <a:cubicBezTo>
                    <a:pt x="4103255" y="34636"/>
                    <a:pt x="4184073" y="13854"/>
                    <a:pt x="4253346" y="6927"/>
                  </a:cubicBezTo>
                  <a:cubicBezTo>
                    <a:pt x="4322619" y="0"/>
                    <a:pt x="4394200" y="6927"/>
                    <a:pt x="4461164" y="34636"/>
                  </a:cubicBezTo>
                  <a:cubicBezTo>
                    <a:pt x="4528128" y="62345"/>
                    <a:pt x="4602019" y="108527"/>
                    <a:pt x="4655128" y="173181"/>
                  </a:cubicBezTo>
                  <a:cubicBezTo>
                    <a:pt x="4708237" y="237836"/>
                    <a:pt x="4752110" y="353290"/>
                    <a:pt x="4779819" y="422563"/>
                  </a:cubicBezTo>
                  <a:cubicBezTo>
                    <a:pt x="4807528" y="491836"/>
                    <a:pt x="4770582" y="565726"/>
                    <a:pt x="4821382" y="588817"/>
                  </a:cubicBezTo>
                  <a:cubicBezTo>
                    <a:pt x="4872182" y="611908"/>
                    <a:pt x="4897583" y="558799"/>
                    <a:pt x="5084619" y="561108"/>
                  </a:cubicBezTo>
                  <a:cubicBezTo>
                    <a:pt x="5271655" y="563417"/>
                    <a:pt x="5607627" y="583044"/>
                    <a:pt x="5943600" y="602672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3EF022-7352-B14B-952E-C9AB9102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245145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71" y="2492896"/>
            <a:ext cx="708922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434312"/>
          </a:xfrm>
        </p:spPr>
        <p:txBody>
          <a:bodyPr>
            <a:noAutofit/>
          </a:bodyPr>
          <a:lstStyle/>
          <a:p>
            <a:r>
              <a:rPr lang="en-GB" sz="2400" dirty="0"/>
              <a:t>Consider the signal flow graph below and identify the following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115452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200" dirty="0"/>
              <a:t>There are four loops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827584" y="3369281"/>
            <a:ext cx="2971475" cy="1211695"/>
            <a:chOff x="1115616" y="2145145"/>
            <a:chExt cx="2971475" cy="1211695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92"/>
            <a:stretch>
              <a:fillRect/>
            </a:stretch>
          </p:blipFill>
          <p:spPr bwMode="auto">
            <a:xfrm>
              <a:off x="1115616" y="2996952"/>
              <a:ext cx="1838949" cy="35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5" name="Straight Arrow Connector 14"/>
            <p:cNvCxnSpPr/>
            <p:nvPr/>
          </p:nvCxnSpPr>
          <p:spPr>
            <a:xfrm flipV="1">
              <a:off x="2195736" y="2564904"/>
              <a:ext cx="72008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25"/>
            <p:cNvSpPr/>
            <p:nvPr/>
          </p:nvSpPr>
          <p:spPr>
            <a:xfrm>
              <a:off x="2842491" y="2145145"/>
              <a:ext cx="1244600" cy="593436"/>
            </a:xfrm>
            <a:custGeom>
              <a:avLst/>
              <a:gdLst>
                <a:gd name="connsiteX0" fmla="*/ 108527 w 1244600"/>
                <a:gd name="connsiteY0" fmla="*/ 43873 h 593436"/>
                <a:gd name="connsiteX1" fmla="*/ 163945 w 1244600"/>
                <a:gd name="connsiteY1" fmla="*/ 16164 h 593436"/>
                <a:gd name="connsiteX2" fmla="*/ 1092200 w 1244600"/>
                <a:gd name="connsiteY2" fmla="*/ 16164 h 593436"/>
                <a:gd name="connsiteX3" fmla="*/ 1078345 w 1244600"/>
                <a:gd name="connsiteY3" fmla="*/ 43873 h 593436"/>
                <a:gd name="connsiteX4" fmla="*/ 1009073 w 1244600"/>
                <a:gd name="connsiteY4" fmla="*/ 279400 h 593436"/>
                <a:gd name="connsiteX5" fmla="*/ 898236 w 1244600"/>
                <a:gd name="connsiteY5" fmla="*/ 445655 h 593436"/>
                <a:gd name="connsiteX6" fmla="*/ 745836 w 1244600"/>
                <a:gd name="connsiteY6" fmla="*/ 542637 h 593436"/>
                <a:gd name="connsiteX7" fmla="*/ 510309 w 1244600"/>
                <a:gd name="connsiteY7" fmla="*/ 584200 h 593436"/>
                <a:gd name="connsiteX8" fmla="*/ 371764 w 1244600"/>
                <a:gd name="connsiteY8" fmla="*/ 487219 h 593436"/>
                <a:gd name="connsiteX9" fmla="*/ 247073 w 1244600"/>
                <a:gd name="connsiteY9" fmla="*/ 417946 h 593436"/>
                <a:gd name="connsiteX10" fmla="*/ 136236 w 1244600"/>
                <a:gd name="connsiteY10" fmla="*/ 182419 h 593436"/>
                <a:gd name="connsiteX11" fmla="*/ 108527 w 1244600"/>
                <a:gd name="connsiteY11" fmla="*/ 43873 h 593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44600" h="593436">
                  <a:moveTo>
                    <a:pt x="108527" y="43873"/>
                  </a:moveTo>
                  <a:cubicBezTo>
                    <a:pt x="113145" y="16164"/>
                    <a:pt x="0" y="20782"/>
                    <a:pt x="163945" y="16164"/>
                  </a:cubicBezTo>
                  <a:cubicBezTo>
                    <a:pt x="327890" y="11546"/>
                    <a:pt x="939800" y="11546"/>
                    <a:pt x="1092200" y="16164"/>
                  </a:cubicBezTo>
                  <a:cubicBezTo>
                    <a:pt x="1244600" y="20782"/>
                    <a:pt x="1092199" y="0"/>
                    <a:pt x="1078345" y="43873"/>
                  </a:cubicBezTo>
                  <a:cubicBezTo>
                    <a:pt x="1064491" y="87746"/>
                    <a:pt x="1039091" y="212436"/>
                    <a:pt x="1009073" y="279400"/>
                  </a:cubicBezTo>
                  <a:cubicBezTo>
                    <a:pt x="979055" y="346364"/>
                    <a:pt x="942109" y="401782"/>
                    <a:pt x="898236" y="445655"/>
                  </a:cubicBezTo>
                  <a:cubicBezTo>
                    <a:pt x="854363" y="489528"/>
                    <a:pt x="810490" y="519546"/>
                    <a:pt x="745836" y="542637"/>
                  </a:cubicBezTo>
                  <a:cubicBezTo>
                    <a:pt x="681182" y="565728"/>
                    <a:pt x="572654" y="593436"/>
                    <a:pt x="510309" y="584200"/>
                  </a:cubicBezTo>
                  <a:cubicBezTo>
                    <a:pt x="447964" y="574964"/>
                    <a:pt x="415637" y="514928"/>
                    <a:pt x="371764" y="487219"/>
                  </a:cubicBezTo>
                  <a:cubicBezTo>
                    <a:pt x="327891" y="459510"/>
                    <a:pt x="286328" y="468746"/>
                    <a:pt x="247073" y="417946"/>
                  </a:cubicBezTo>
                  <a:cubicBezTo>
                    <a:pt x="207818" y="367146"/>
                    <a:pt x="161636" y="247073"/>
                    <a:pt x="136236" y="182419"/>
                  </a:cubicBezTo>
                  <a:cubicBezTo>
                    <a:pt x="110836" y="117765"/>
                    <a:pt x="103909" y="71582"/>
                    <a:pt x="108527" y="43873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275856" y="3348500"/>
            <a:ext cx="2308130" cy="1592668"/>
            <a:chOff x="3563888" y="2124364"/>
            <a:chExt cx="2308130" cy="1592668"/>
          </a:xfrm>
        </p:grpSpPr>
        <p:pic>
          <p:nvPicPr>
            <p:cNvPr id="15364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08" r="21686" b="52637"/>
            <a:stretch>
              <a:fillRect/>
            </a:stretch>
          </p:blipFill>
          <p:spPr bwMode="auto">
            <a:xfrm>
              <a:off x="3563888" y="3429000"/>
              <a:ext cx="1440160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3" name="Straight Arrow Connector 22"/>
            <p:cNvCxnSpPr/>
            <p:nvPr/>
          </p:nvCxnSpPr>
          <p:spPr>
            <a:xfrm flipV="1">
              <a:off x="4427984" y="2564904"/>
              <a:ext cx="72008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eform 27"/>
            <p:cNvSpPr/>
            <p:nvPr/>
          </p:nvSpPr>
          <p:spPr>
            <a:xfrm>
              <a:off x="4838699" y="2124364"/>
              <a:ext cx="1033319" cy="595745"/>
            </a:xfrm>
            <a:custGeom>
              <a:avLst/>
              <a:gdLst>
                <a:gd name="connsiteX0" fmla="*/ 10392 w 1033319"/>
                <a:gd name="connsiteY0" fmla="*/ 9236 h 595745"/>
                <a:gd name="connsiteX1" fmla="*/ 342901 w 1033319"/>
                <a:gd name="connsiteY1" fmla="*/ 50800 h 595745"/>
                <a:gd name="connsiteX2" fmla="*/ 703119 w 1033319"/>
                <a:gd name="connsiteY2" fmla="*/ 36945 h 595745"/>
                <a:gd name="connsiteX3" fmla="*/ 994065 w 1033319"/>
                <a:gd name="connsiteY3" fmla="*/ 23091 h 595745"/>
                <a:gd name="connsiteX4" fmla="*/ 938646 w 1033319"/>
                <a:gd name="connsiteY4" fmla="*/ 175491 h 595745"/>
                <a:gd name="connsiteX5" fmla="*/ 883228 w 1033319"/>
                <a:gd name="connsiteY5" fmla="*/ 383309 h 595745"/>
                <a:gd name="connsiteX6" fmla="*/ 703119 w 1033319"/>
                <a:gd name="connsiteY6" fmla="*/ 563418 h 595745"/>
                <a:gd name="connsiteX7" fmla="*/ 564574 w 1033319"/>
                <a:gd name="connsiteY7" fmla="*/ 577272 h 595745"/>
                <a:gd name="connsiteX8" fmla="*/ 259774 w 1033319"/>
                <a:gd name="connsiteY8" fmla="*/ 549563 h 595745"/>
                <a:gd name="connsiteX9" fmla="*/ 121228 w 1033319"/>
                <a:gd name="connsiteY9" fmla="*/ 383309 h 595745"/>
                <a:gd name="connsiteX10" fmla="*/ 24246 w 1033319"/>
                <a:gd name="connsiteY10" fmla="*/ 189345 h 595745"/>
                <a:gd name="connsiteX11" fmla="*/ 10392 w 1033319"/>
                <a:gd name="connsiteY11" fmla="*/ 9236 h 595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33319" h="595745">
                  <a:moveTo>
                    <a:pt x="10392" y="9236"/>
                  </a:moveTo>
                  <a:cubicBezTo>
                    <a:pt x="118919" y="27709"/>
                    <a:pt x="227447" y="46182"/>
                    <a:pt x="342901" y="50800"/>
                  </a:cubicBezTo>
                  <a:lnTo>
                    <a:pt x="703119" y="36945"/>
                  </a:lnTo>
                  <a:cubicBezTo>
                    <a:pt x="811646" y="32327"/>
                    <a:pt x="954811" y="0"/>
                    <a:pt x="994065" y="23091"/>
                  </a:cubicBezTo>
                  <a:cubicBezTo>
                    <a:pt x="1033319" y="46182"/>
                    <a:pt x="957119" y="115455"/>
                    <a:pt x="938646" y="175491"/>
                  </a:cubicBezTo>
                  <a:cubicBezTo>
                    <a:pt x="920173" y="235527"/>
                    <a:pt x="922482" y="318655"/>
                    <a:pt x="883228" y="383309"/>
                  </a:cubicBezTo>
                  <a:cubicBezTo>
                    <a:pt x="843974" y="447963"/>
                    <a:pt x="756228" y="531091"/>
                    <a:pt x="703119" y="563418"/>
                  </a:cubicBezTo>
                  <a:cubicBezTo>
                    <a:pt x="650010" y="595745"/>
                    <a:pt x="638465" y="579581"/>
                    <a:pt x="564574" y="577272"/>
                  </a:cubicBezTo>
                  <a:cubicBezTo>
                    <a:pt x="490683" y="574963"/>
                    <a:pt x="333665" y="581890"/>
                    <a:pt x="259774" y="549563"/>
                  </a:cubicBezTo>
                  <a:cubicBezTo>
                    <a:pt x="185883" y="517236"/>
                    <a:pt x="160483" y="443345"/>
                    <a:pt x="121228" y="383309"/>
                  </a:cubicBezTo>
                  <a:cubicBezTo>
                    <a:pt x="81973" y="323273"/>
                    <a:pt x="45028" y="254000"/>
                    <a:pt x="24246" y="189345"/>
                  </a:cubicBezTo>
                  <a:cubicBezTo>
                    <a:pt x="3464" y="124690"/>
                    <a:pt x="0" y="60035"/>
                    <a:pt x="10392" y="9236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410968" y="3286154"/>
            <a:ext cx="3512149" cy="2231078"/>
            <a:chOff x="4699000" y="2062018"/>
            <a:chExt cx="3512149" cy="2231078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626" b="21055"/>
            <a:stretch>
              <a:fillRect/>
            </a:stretch>
          </p:blipFill>
          <p:spPr bwMode="auto">
            <a:xfrm>
              <a:off x="6372200" y="3933056"/>
              <a:ext cx="1838949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5" name="Straight Arrow Connector 24"/>
            <p:cNvCxnSpPr/>
            <p:nvPr/>
          </p:nvCxnSpPr>
          <p:spPr>
            <a:xfrm flipH="1" flipV="1">
              <a:off x="6372200" y="2852936"/>
              <a:ext cx="1440160" cy="8640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4699000" y="2062018"/>
              <a:ext cx="2272146" cy="1226127"/>
            </a:xfrm>
            <a:custGeom>
              <a:avLst/>
              <a:gdLst>
                <a:gd name="connsiteX0" fmla="*/ 150091 w 2272146"/>
                <a:gd name="connsiteY0" fmla="*/ 71582 h 1226127"/>
                <a:gd name="connsiteX1" fmla="*/ 1092200 w 2272146"/>
                <a:gd name="connsiteY1" fmla="*/ 85437 h 1226127"/>
                <a:gd name="connsiteX2" fmla="*/ 2103582 w 2272146"/>
                <a:gd name="connsiteY2" fmla="*/ 99291 h 1226127"/>
                <a:gd name="connsiteX3" fmla="*/ 2103582 w 2272146"/>
                <a:gd name="connsiteY3" fmla="*/ 182418 h 1226127"/>
                <a:gd name="connsiteX4" fmla="*/ 2048164 w 2272146"/>
                <a:gd name="connsiteY4" fmla="*/ 404091 h 1226127"/>
                <a:gd name="connsiteX5" fmla="*/ 1923473 w 2272146"/>
                <a:gd name="connsiteY5" fmla="*/ 708891 h 1226127"/>
                <a:gd name="connsiteX6" fmla="*/ 1729509 w 2272146"/>
                <a:gd name="connsiteY6" fmla="*/ 958273 h 1226127"/>
                <a:gd name="connsiteX7" fmla="*/ 1480127 w 2272146"/>
                <a:gd name="connsiteY7" fmla="*/ 1124527 h 1226127"/>
                <a:gd name="connsiteX8" fmla="*/ 1161473 w 2272146"/>
                <a:gd name="connsiteY8" fmla="*/ 1221509 h 1226127"/>
                <a:gd name="connsiteX9" fmla="*/ 759691 w 2272146"/>
                <a:gd name="connsiteY9" fmla="*/ 1096818 h 1226127"/>
                <a:gd name="connsiteX10" fmla="*/ 496455 w 2272146"/>
                <a:gd name="connsiteY10" fmla="*/ 916709 h 1226127"/>
                <a:gd name="connsiteX11" fmla="*/ 191655 w 2272146"/>
                <a:gd name="connsiteY11" fmla="*/ 514927 h 1226127"/>
                <a:gd name="connsiteX12" fmla="*/ 150091 w 2272146"/>
                <a:gd name="connsiteY12" fmla="*/ 71582 h 1226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72146" h="1226127">
                  <a:moveTo>
                    <a:pt x="150091" y="71582"/>
                  </a:moveTo>
                  <a:cubicBezTo>
                    <a:pt x="300182" y="0"/>
                    <a:pt x="1092200" y="85437"/>
                    <a:pt x="1092200" y="85437"/>
                  </a:cubicBezTo>
                  <a:cubicBezTo>
                    <a:pt x="1417782" y="90055"/>
                    <a:pt x="1935018" y="83128"/>
                    <a:pt x="2103582" y="99291"/>
                  </a:cubicBezTo>
                  <a:cubicBezTo>
                    <a:pt x="2272146" y="115454"/>
                    <a:pt x="2112818" y="131618"/>
                    <a:pt x="2103582" y="182418"/>
                  </a:cubicBezTo>
                  <a:cubicBezTo>
                    <a:pt x="2094346" y="233218"/>
                    <a:pt x="2078182" y="316346"/>
                    <a:pt x="2048164" y="404091"/>
                  </a:cubicBezTo>
                  <a:cubicBezTo>
                    <a:pt x="2018146" y="491836"/>
                    <a:pt x="1976582" y="616527"/>
                    <a:pt x="1923473" y="708891"/>
                  </a:cubicBezTo>
                  <a:cubicBezTo>
                    <a:pt x="1870364" y="801255"/>
                    <a:pt x="1803400" y="889000"/>
                    <a:pt x="1729509" y="958273"/>
                  </a:cubicBezTo>
                  <a:cubicBezTo>
                    <a:pt x="1655618" y="1027546"/>
                    <a:pt x="1574800" y="1080654"/>
                    <a:pt x="1480127" y="1124527"/>
                  </a:cubicBezTo>
                  <a:cubicBezTo>
                    <a:pt x="1385454" y="1168400"/>
                    <a:pt x="1281545" y="1226127"/>
                    <a:pt x="1161473" y="1221509"/>
                  </a:cubicBezTo>
                  <a:cubicBezTo>
                    <a:pt x="1041401" y="1216891"/>
                    <a:pt x="870527" y="1147618"/>
                    <a:pt x="759691" y="1096818"/>
                  </a:cubicBezTo>
                  <a:cubicBezTo>
                    <a:pt x="648855" y="1046018"/>
                    <a:pt x="591128" y="1013691"/>
                    <a:pt x="496455" y="916709"/>
                  </a:cubicBezTo>
                  <a:cubicBezTo>
                    <a:pt x="401782" y="819727"/>
                    <a:pt x="247073" y="660400"/>
                    <a:pt x="191655" y="514927"/>
                  </a:cubicBezTo>
                  <a:cubicBezTo>
                    <a:pt x="136237" y="369454"/>
                    <a:pt x="0" y="143164"/>
                    <a:pt x="150091" y="71582"/>
                  </a:cubicBezTo>
                  <a:close/>
                </a:path>
              </a:pathLst>
            </a:cu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424822" y="2204864"/>
            <a:ext cx="4218375" cy="2300490"/>
            <a:chOff x="4712854" y="980728"/>
            <a:chExt cx="4218375" cy="2300490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945"/>
            <a:stretch>
              <a:fillRect/>
            </a:stretch>
          </p:blipFill>
          <p:spPr bwMode="auto">
            <a:xfrm>
              <a:off x="7092280" y="980728"/>
              <a:ext cx="1838949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8" name="Straight Arrow Connector 17"/>
            <p:cNvCxnSpPr/>
            <p:nvPr/>
          </p:nvCxnSpPr>
          <p:spPr>
            <a:xfrm flipH="1">
              <a:off x="6660232" y="1340768"/>
              <a:ext cx="576064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 31"/>
            <p:cNvSpPr/>
            <p:nvPr/>
          </p:nvSpPr>
          <p:spPr>
            <a:xfrm>
              <a:off x="4712854" y="1579418"/>
              <a:ext cx="2110510" cy="1701800"/>
            </a:xfrm>
            <a:custGeom>
              <a:avLst/>
              <a:gdLst>
                <a:gd name="connsiteX0" fmla="*/ 150091 w 2110510"/>
                <a:gd name="connsiteY0" fmla="*/ 554182 h 1701800"/>
                <a:gd name="connsiteX1" fmla="*/ 1092201 w 2110510"/>
                <a:gd name="connsiteY1" fmla="*/ 581891 h 1701800"/>
                <a:gd name="connsiteX2" fmla="*/ 1106055 w 2110510"/>
                <a:gd name="connsiteY2" fmla="*/ 471055 h 1701800"/>
                <a:gd name="connsiteX3" fmla="*/ 1147619 w 2110510"/>
                <a:gd name="connsiteY3" fmla="*/ 249382 h 1701800"/>
                <a:gd name="connsiteX4" fmla="*/ 1397001 w 2110510"/>
                <a:gd name="connsiteY4" fmla="*/ 69273 h 1701800"/>
                <a:gd name="connsiteX5" fmla="*/ 1577110 w 2110510"/>
                <a:gd name="connsiteY5" fmla="*/ 0 h 1701800"/>
                <a:gd name="connsiteX6" fmla="*/ 1798782 w 2110510"/>
                <a:gd name="connsiteY6" fmla="*/ 69273 h 1701800"/>
                <a:gd name="connsiteX7" fmla="*/ 1965037 w 2110510"/>
                <a:gd name="connsiteY7" fmla="*/ 207818 h 1701800"/>
                <a:gd name="connsiteX8" fmla="*/ 2089728 w 2110510"/>
                <a:gd name="connsiteY8" fmla="*/ 484909 h 1701800"/>
                <a:gd name="connsiteX9" fmla="*/ 2089728 w 2110510"/>
                <a:gd name="connsiteY9" fmla="*/ 595746 h 1701800"/>
                <a:gd name="connsiteX10" fmla="*/ 2034310 w 2110510"/>
                <a:gd name="connsiteY10" fmla="*/ 900546 h 1701800"/>
                <a:gd name="connsiteX11" fmla="*/ 1895764 w 2110510"/>
                <a:gd name="connsiteY11" fmla="*/ 1246909 h 1701800"/>
                <a:gd name="connsiteX12" fmla="*/ 1632528 w 2110510"/>
                <a:gd name="connsiteY12" fmla="*/ 1510146 h 1701800"/>
                <a:gd name="connsiteX13" fmla="*/ 1327728 w 2110510"/>
                <a:gd name="connsiteY13" fmla="*/ 1676400 h 1701800"/>
                <a:gd name="connsiteX14" fmla="*/ 884382 w 2110510"/>
                <a:gd name="connsiteY14" fmla="*/ 1662546 h 1701800"/>
                <a:gd name="connsiteX15" fmla="*/ 579582 w 2110510"/>
                <a:gd name="connsiteY15" fmla="*/ 1468582 h 1701800"/>
                <a:gd name="connsiteX16" fmla="*/ 371764 w 2110510"/>
                <a:gd name="connsiteY16" fmla="*/ 1274618 h 1701800"/>
                <a:gd name="connsiteX17" fmla="*/ 191655 w 2110510"/>
                <a:gd name="connsiteY17" fmla="*/ 914400 h 1701800"/>
                <a:gd name="connsiteX18" fmla="*/ 150091 w 2110510"/>
                <a:gd name="connsiteY18" fmla="*/ 554182 h 170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10510" h="1701800">
                  <a:moveTo>
                    <a:pt x="150091" y="554182"/>
                  </a:moveTo>
                  <a:cubicBezTo>
                    <a:pt x="300182" y="498764"/>
                    <a:pt x="932874" y="595746"/>
                    <a:pt x="1092201" y="581891"/>
                  </a:cubicBezTo>
                  <a:cubicBezTo>
                    <a:pt x="1251528" y="568037"/>
                    <a:pt x="1096819" y="526473"/>
                    <a:pt x="1106055" y="471055"/>
                  </a:cubicBezTo>
                  <a:cubicBezTo>
                    <a:pt x="1115291" y="415637"/>
                    <a:pt x="1099128" y="316346"/>
                    <a:pt x="1147619" y="249382"/>
                  </a:cubicBezTo>
                  <a:cubicBezTo>
                    <a:pt x="1196110" y="182418"/>
                    <a:pt x="1325419" y="110837"/>
                    <a:pt x="1397001" y="69273"/>
                  </a:cubicBezTo>
                  <a:cubicBezTo>
                    <a:pt x="1468583" y="27709"/>
                    <a:pt x="1510147" y="0"/>
                    <a:pt x="1577110" y="0"/>
                  </a:cubicBezTo>
                  <a:cubicBezTo>
                    <a:pt x="1644073" y="0"/>
                    <a:pt x="1734128" y="34637"/>
                    <a:pt x="1798782" y="69273"/>
                  </a:cubicBezTo>
                  <a:cubicBezTo>
                    <a:pt x="1863436" y="103909"/>
                    <a:pt x="1916546" y="138545"/>
                    <a:pt x="1965037" y="207818"/>
                  </a:cubicBezTo>
                  <a:cubicBezTo>
                    <a:pt x="2013528" y="277091"/>
                    <a:pt x="2068946" y="420254"/>
                    <a:pt x="2089728" y="484909"/>
                  </a:cubicBezTo>
                  <a:cubicBezTo>
                    <a:pt x="2110510" y="549564"/>
                    <a:pt x="2098964" y="526473"/>
                    <a:pt x="2089728" y="595746"/>
                  </a:cubicBezTo>
                  <a:cubicBezTo>
                    <a:pt x="2080492" y="665019"/>
                    <a:pt x="2066637" y="792019"/>
                    <a:pt x="2034310" y="900546"/>
                  </a:cubicBezTo>
                  <a:cubicBezTo>
                    <a:pt x="2001983" y="1009073"/>
                    <a:pt x="1962728" y="1145309"/>
                    <a:pt x="1895764" y="1246909"/>
                  </a:cubicBezTo>
                  <a:cubicBezTo>
                    <a:pt x="1828800" y="1348509"/>
                    <a:pt x="1727201" y="1438564"/>
                    <a:pt x="1632528" y="1510146"/>
                  </a:cubicBezTo>
                  <a:cubicBezTo>
                    <a:pt x="1537855" y="1581728"/>
                    <a:pt x="1452419" y="1651000"/>
                    <a:pt x="1327728" y="1676400"/>
                  </a:cubicBezTo>
                  <a:cubicBezTo>
                    <a:pt x="1203037" y="1701800"/>
                    <a:pt x="1009073" y="1697182"/>
                    <a:pt x="884382" y="1662546"/>
                  </a:cubicBezTo>
                  <a:cubicBezTo>
                    <a:pt x="759691" y="1627910"/>
                    <a:pt x="665018" y="1533237"/>
                    <a:pt x="579582" y="1468582"/>
                  </a:cubicBezTo>
                  <a:cubicBezTo>
                    <a:pt x="494146" y="1403927"/>
                    <a:pt x="436419" y="1366982"/>
                    <a:pt x="371764" y="1274618"/>
                  </a:cubicBezTo>
                  <a:cubicBezTo>
                    <a:pt x="307109" y="1182254"/>
                    <a:pt x="233219" y="1034473"/>
                    <a:pt x="191655" y="914400"/>
                  </a:cubicBezTo>
                  <a:cubicBezTo>
                    <a:pt x="150091" y="794327"/>
                    <a:pt x="0" y="609600"/>
                    <a:pt x="150091" y="554182"/>
                  </a:cubicBezTo>
                  <a:close/>
                </a:path>
              </a:pathLst>
            </a:custGeom>
            <a:noFill/>
            <a:ln w="38100">
              <a:solidFill>
                <a:srgbClr val="BB07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36824-B8D5-0F4A-8F33-2519B7FE4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245145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44984"/>
            <a:ext cx="708922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434312"/>
          </a:xfrm>
        </p:spPr>
        <p:txBody>
          <a:bodyPr>
            <a:noAutofit/>
          </a:bodyPr>
          <a:lstStyle/>
          <a:p>
            <a:r>
              <a:rPr lang="en-GB" sz="2400" dirty="0"/>
              <a:t>Consider the signal flow graph below and identify the following</a:t>
            </a:r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37112"/>
            <a:ext cx="3066894" cy="10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35730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Nontouching loop gains;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49DEAE-12DD-6346-9192-A11B159C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2451450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Consider the signal flow graph below and identify the following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4221088"/>
            <a:ext cx="5544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Input node.</a:t>
            </a:r>
          </a:p>
          <a:p>
            <a:pPr marL="342900" indent="-342900">
              <a:buAutoNum type="alphaLcParenR"/>
            </a:pPr>
            <a:r>
              <a:rPr lang="en-GB" dirty="0"/>
              <a:t>Output node.</a:t>
            </a:r>
          </a:p>
          <a:p>
            <a:pPr marL="342900" indent="-342900">
              <a:buAutoNum type="alphaLcParenR"/>
            </a:pPr>
            <a:r>
              <a:rPr lang="en-GB" dirty="0"/>
              <a:t>Forward paths.</a:t>
            </a:r>
          </a:p>
          <a:p>
            <a:pPr marL="342900" indent="-342900">
              <a:buAutoNum type="alphaLcParenR"/>
            </a:pPr>
            <a:r>
              <a:rPr lang="en-GB" dirty="0"/>
              <a:t>Feedback paths.</a:t>
            </a:r>
          </a:p>
          <a:p>
            <a:pPr marL="342900" indent="-342900">
              <a:buAutoNum type="alphaLcParenR"/>
            </a:pPr>
            <a:r>
              <a:rPr lang="en-GB" dirty="0"/>
              <a:t>Self loop.</a:t>
            </a:r>
          </a:p>
          <a:p>
            <a:pPr marL="342900" indent="-342900">
              <a:buAutoNum type="alphaLcParenR"/>
            </a:pPr>
            <a:r>
              <a:rPr lang="en-GB" dirty="0"/>
              <a:t>Determine the loop gains of the feedback loops.</a:t>
            </a:r>
          </a:p>
          <a:p>
            <a:pPr marL="342900" indent="-342900">
              <a:buAutoNum type="alphaLcParenR"/>
            </a:pPr>
            <a:r>
              <a:rPr lang="en-GB" dirty="0"/>
              <a:t>Determine the path gains of the forward paths.</a:t>
            </a:r>
          </a:p>
          <a:p>
            <a:pPr marL="342900" indent="-342900">
              <a:buAutoNum type="alphaLcParenR"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249F14-6CB3-0447-BD4F-DB0AFCA7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/>
              <a:t>Input and output Nodes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4221088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Input node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Output node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6" t="-2666" r="85485" b="92045"/>
          <a:stretch>
            <a:fillRect/>
          </a:stretch>
        </p:blipFill>
        <p:spPr bwMode="auto">
          <a:xfrm>
            <a:off x="2278866" y="4176790"/>
            <a:ext cx="743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6" t="6183" r="85485" b="83195"/>
          <a:stretch>
            <a:fillRect/>
          </a:stretch>
        </p:blipFill>
        <p:spPr bwMode="auto">
          <a:xfrm>
            <a:off x="2345218" y="4711289"/>
            <a:ext cx="743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26D233-5A6A-7645-B3D8-79AF78636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/>
              <a:t>(c) Forward Paths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83568" y="2204864"/>
            <a:ext cx="7704856" cy="2376264"/>
            <a:chOff x="683568" y="2204864"/>
            <a:chExt cx="7704856" cy="2376264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0" t="16805" r="33936" b="74344"/>
            <a:stretch>
              <a:fillRect/>
            </a:stretch>
          </p:blipFill>
          <p:spPr bwMode="auto">
            <a:xfrm>
              <a:off x="2411760" y="4221088"/>
              <a:ext cx="5112568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683568" y="2204864"/>
              <a:ext cx="77048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83568" y="2105891"/>
            <a:ext cx="7615305" cy="3267325"/>
            <a:chOff x="683568" y="2105891"/>
            <a:chExt cx="7615305" cy="3267325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0" t="25656" r="33936" b="67264"/>
            <a:stretch>
              <a:fillRect/>
            </a:stretch>
          </p:blipFill>
          <p:spPr bwMode="auto">
            <a:xfrm>
              <a:off x="3131840" y="5085184"/>
              <a:ext cx="5112568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oup 13"/>
            <p:cNvGrpSpPr/>
            <p:nvPr/>
          </p:nvGrpSpPr>
          <p:grpSpPr>
            <a:xfrm>
              <a:off x="683568" y="2105891"/>
              <a:ext cx="7615305" cy="1745672"/>
              <a:chOff x="683568" y="2105891"/>
              <a:chExt cx="7615305" cy="1745672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683568" y="2204864"/>
                <a:ext cx="108012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eeform 12"/>
              <p:cNvSpPr/>
              <p:nvPr/>
            </p:nvSpPr>
            <p:spPr>
              <a:xfrm>
                <a:off x="1773382" y="2105891"/>
                <a:ext cx="6525491" cy="1745672"/>
              </a:xfrm>
              <a:custGeom>
                <a:avLst/>
                <a:gdLst>
                  <a:gd name="connsiteX0" fmla="*/ 0 w 6525491"/>
                  <a:gd name="connsiteY0" fmla="*/ 110836 h 1745672"/>
                  <a:gd name="connsiteX1" fmla="*/ 332509 w 6525491"/>
                  <a:gd name="connsiteY1" fmla="*/ 706582 h 1745672"/>
                  <a:gd name="connsiteX2" fmla="*/ 1676400 w 6525491"/>
                  <a:gd name="connsiteY2" fmla="*/ 1510145 h 1745672"/>
                  <a:gd name="connsiteX3" fmla="*/ 3366654 w 6525491"/>
                  <a:gd name="connsiteY3" fmla="*/ 1634836 h 1745672"/>
                  <a:gd name="connsiteX4" fmla="*/ 5043054 w 6525491"/>
                  <a:gd name="connsiteY4" fmla="*/ 845127 h 1745672"/>
                  <a:gd name="connsiteX5" fmla="*/ 5527963 w 6525491"/>
                  <a:gd name="connsiteY5" fmla="*/ 124691 h 1745672"/>
                  <a:gd name="connsiteX6" fmla="*/ 5680363 w 6525491"/>
                  <a:gd name="connsiteY6" fmla="*/ 96982 h 1745672"/>
                  <a:gd name="connsiteX7" fmla="*/ 6525491 w 6525491"/>
                  <a:gd name="connsiteY7" fmla="*/ 124691 h 1745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525491" h="1745672">
                    <a:moveTo>
                      <a:pt x="0" y="110836"/>
                    </a:moveTo>
                    <a:cubicBezTo>
                      <a:pt x="26554" y="292100"/>
                      <a:pt x="53109" y="473364"/>
                      <a:pt x="332509" y="706582"/>
                    </a:cubicBezTo>
                    <a:cubicBezTo>
                      <a:pt x="611909" y="939800"/>
                      <a:pt x="1170709" y="1355436"/>
                      <a:pt x="1676400" y="1510145"/>
                    </a:cubicBezTo>
                    <a:cubicBezTo>
                      <a:pt x="2182091" y="1664854"/>
                      <a:pt x="2805545" y="1745672"/>
                      <a:pt x="3366654" y="1634836"/>
                    </a:cubicBezTo>
                    <a:cubicBezTo>
                      <a:pt x="3927763" y="1524000"/>
                      <a:pt x="4682836" y="1096818"/>
                      <a:pt x="5043054" y="845127"/>
                    </a:cubicBezTo>
                    <a:cubicBezTo>
                      <a:pt x="5403272" y="593436"/>
                      <a:pt x="5421745" y="249382"/>
                      <a:pt x="5527963" y="124691"/>
                    </a:cubicBezTo>
                    <a:cubicBezTo>
                      <a:pt x="5634181" y="0"/>
                      <a:pt x="5514108" y="96982"/>
                      <a:pt x="5680363" y="96982"/>
                    </a:cubicBezTo>
                    <a:cubicBezTo>
                      <a:pt x="5846618" y="96982"/>
                      <a:pt x="6186054" y="110836"/>
                      <a:pt x="6525491" y="124691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83568" y="1413164"/>
            <a:ext cx="7656868" cy="4752140"/>
            <a:chOff x="683568" y="1413164"/>
            <a:chExt cx="7656868" cy="4752140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0" t="32736" r="33936" b="58413"/>
            <a:stretch>
              <a:fillRect/>
            </a:stretch>
          </p:blipFill>
          <p:spPr bwMode="auto">
            <a:xfrm>
              <a:off x="2483768" y="5805264"/>
              <a:ext cx="5112568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9" name="Group 18"/>
            <p:cNvGrpSpPr/>
            <p:nvPr/>
          </p:nvGrpSpPr>
          <p:grpSpPr>
            <a:xfrm>
              <a:off x="683568" y="1413164"/>
              <a:ext cx="7656868" cy="824345"/>
              <a:chOff x="683568" y="1413164"/>
              <a:chExt cx="7656868" cy="824345"/>
            </a:xfrm>
          </p:grpSpPr>
          <p:cxnSp>
            <p:nvCxnSpPr>
              <p:cNvPr id="17" name="Straight Connector 16"/>
              <p:cNvCxnSpPr>
                <a:endCxn id="13" idx="0"/>
              </p:cNvCxnSpPr>
              <p:nvPr/>
            </p:nvCxnSpPr>
            <p:spPr>
              <a:xfrm>
                <a:off x="683568" y="2204864"/>
                <a:ext cx="1089814" cy="1186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Freeform 17"/>
              <p:cNvSpPr/>
              <p:nvPr/>
            </p:nvSpPr>
            <p:spPr>
              <a:xfrm>
                <a:off x="1745673" y="1413164"/>
                <a:ext cx="6594763" cy="824345"/>
              </a:xfrm>
              <a:custGeom>
                <a:avLst/>
                <a:gdLst>
                  <a:gd name="connsiteX0" fmla="*/ 0 w 6594763"/>
                  <a:gd name="connsiteY0" fmla="*/ 789709 h 824345"/>
                  <a:gd name="connsiteX1" fmla="*/ 207818 w 6594763"/>
                  <a:gd name="connsiteY1" fmla="*/ 374072 h 824345"/>
                  <a:gd name="connsiteX2" fmla="*/ 872836 w 6594763"/>
                  <a:gd name="connsiteY2" fmla="*/ 41563 h 824345"/>
                  <a:gd name="connsiteX3" fmla="*/ 1593272 w 6594763"/>
                  <a:gd name="connsiteY3" fmla="*/ 124691 h 824345"/>
                  <a:gd name="connsiteX4" fmla="*/ 2161309 w 6594763"/>
                  <a:gd name="connsiteY4" fmla="*/ 484909 h 824345"/>
                  <a:gd name="connsiteX5" fmla="*/ 2244436 w 6594763"/>
                  <a:gd name="connsiteY5" fmla="*/ 775854 h 824345"/>
                  <a:gd name="connsiteX6" fmla="*/ 2951018 w 6594763"/>
                  <a:gd name="connsiteY6" fmla="*/ 775854 h 824345"/>
                  <a:gd name="connsiteX7" fmla="*/ 6594763 w 6594763"/>
                  <a:gd name="connsiteY7" fmla="*/ 789709 h 824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594763" h="824345">
                    <a:moveTo>
                      <a:pt x="0" y="789709"/>
                    </a:moveTo>
                    <a:cubicBezTo>
                      <a:pt x="31172" y="644236"/>
                      <a:pt x="62345" y="498763"/>
                      <a:pt x="207818" y="374072"/>
                    </a:cubicBezTo>
                    <a:cubicBezTo>
                      <a:pt x="353291" y="249381"/>
                      <a:pt x="641927" y="83126"/>
                      <a:pt x="872836" y="41563"/>
                    </a:cubicBezTo>
                    <a:cubicBezTo>
                      <a:pt x="1103745" y="0"/>
                      <a:pt x="1378526" y="50800"/>
                      <a:pt x="1593272" y="124691"/>
                    </a:cubicBezTo>
                    <a:cubicBezTo>
                      <a:pt x="1808018" y="198582"/>
                      <a:pt x="2052782" y="376382"/>
                      <a:pt x="2161309" y="484909"/>
                    </a:cubicBezTo>
                    <a:cubicBezTo>
                      <a:pt x="2269836" y="593436"/>
                      <a:pt x="2112818" y="727363"/>
                      <a:pt x="2244436" y="775854"/>
                    </a:cubicBezTo>
                    <a:cubicBezTo>
                      <a:pt x="2376054" y="824345"/>
                      <a:pt x="2951018" y="775854"/>
                      <a:pt x="2951018" y="775854"/>
                    </a:cubicBezTo>
                    <a:lnTo>
                      <a:pt x="6594763" y="789709"/>
                    </a:lnTo>
                  </a:path>
                </a:pathLst>
              </a:cu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C01AF5-0F3A-BF44-B72B-03194FBDB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708688"/>
          </a:xfrm>
        </p:spPr>
        <p:txBody>
          <a:bodyPr>
            <a:normAutofit/>
          </a:bodyPr>
          <a:lstStyle/>
          <a:p>
            <a:r>
              <a:rPr lang="en-GB" sz="2800" dirty="0"/>
              <a:t>(d)  Feedback Paths or Loops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" name="Group 28"/>
          <p:cNvGrpSpPr/>
          <p:nvPr/>
        </p:nvGrpSpPr>
        <p:grpSpPr>
          <a:xfrm>
            <a:off x="323528" y="3068960"/>
            <a:ext cx="1728192" cy="1080120"/>
            <a:chOff x="323528" y="1988840"/>
            <a:chExt cx="1728192" cy="1080120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35" t="40712" r="73751" b="50437"/>
            <a:stretch>
              <a:fillRect/>
            </a:stretch>
          </p:blipFill>
          <p:spPr bwMode="auto">
            <a:xfrm>
              <a:off x="323528" y="2708920"/>
              <a:ext cx="1728192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6" name="Straight Arrow Connector 15"/>
            <p:cNvCxnSpPr/>
            <p:nvPr/>
          </p:nvCxnSpPr>
          <p:spPr>
            <a:xfrm flipV="1">
              <a:off x="1547664" y="1988840"/>
              <a:ext cx="504056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1259632" y="3140968"/>
            <a:ext cx="2016224" cy="1800200"/>
            <a:chOff x="1259632" y="2060848"/>
            <a:chExt cx="2016224" cy="1800200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63" t="40712" r="52799" b="50437"/>
            <a:stretch>
              <a:fillRect/>
            </a:stretch>
          </p:blipFill>
          <p:spPr bwMode="auto">
            <a:xfrm>
              <a:off x="1259632" y="3501008"/>
              <a:ext cx="1584176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8" name="Straight Arrow Connector 17"/>
            <p:cNvCxnSpPr/>
            <p:nvPr/>
          </p:nvCxnSpPr>
          <p:spPr>
            <a:xfrm flipV="1">
              <a:off x="2123728" y="2060848"/>
              <a:ext cx="1152128" cy="14401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2483768" y="3212976"/>
            <a:ext cx="1872208" cy="2304256"/>
            <a:chOff x="2483768" y="2132856"/>
            <a:chExt cx="1872208" cy="2304256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877" t="40712" r="31847" b="50437"/>
            <a:stretch>
              <a:fillRect/>
            </a:stretch>
          </p:blipFill>
          <p:spPr bwMode="auto">
            <a:xfrm>
              <a:off x="2483768" y="4077072"/>
              <a:ext cx="1656184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0" name="Straight Arrow Connector 19"/>
            <p:cNvCxnSpPr/>
            <p:nvPr/>
          </p:nvCxnSpPr>
          <p:spPr>
            <a:xfrm flipV="1">
              <a:off x="3347864" y="2132856"/>
              <a:ext cx="1008112" cy="17281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427984" y="3068960"/>
            <a:ext cx="1656184" cy="2664296"/>
            <a:chOff x="4427984" y="1988840"/>
            <a:chExt cx="1656184" cy="2664296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91" t="49563" r="29333" b="43357"/>
            <a:stretch>
              <a:fillRect/>
            </a:stretch>
          </p:blipFill>
          <p:spPr bwMode="auto">
            <a:xfrm>
              <a:off x="4427984" y="4365104"/>
              <a:ext cx="1656184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2" name="Straight Arrow Connector 21"/>
            <p:cNvCxnSpPr/>
            <p:nvPr/>
          </p:nvCxnSpPr>
          <p:spPr>
            <a:xfrm flipV="1">
              <a:off x="5076056" y="1988840"/>
              <a:ext cx="432048" cy="21602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6732240" y="3140968"/>
            <a:ext cx="1656184" cy="2376264"/>
            <a:chOff x="6732240" y="2060848"/>
            <a:chExt cx="1656184" cy="2376264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181" t="49563" r="7543" b="43356"/>
            <a:stretch>
              <a:fillRect/>
            </a:stretch>
          </p:blipFill>
          <p:spPr bwMode="auto">
            <a:xfrm>
              <a:off x="6732240" y="4149080"/>
              <a:ext cx="1656184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4" name="Straight Arrow Connector 23"/>
            <p:cNvCxnSpPr/>
            <p:nvPr/>
          </p:nvCxnSpPr>
          <p:spPr>
            <a:xfrm flipH="1" flipV="1">
              <a:off x="7020272" y="2060848"/>
              <a:ext cx="576064" cy="1872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884368" y="1484784"/>
            <a:ext cx="1008112" cy="725776"/>
            <a:chOff x="7884368" y="404664"/>
            <a:chExt cx="1008112" cy="725776"/>
          </a:xfrm>
        </p:grpSpPr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06" t="56643" r="52799" b="34506"/>
            <a:stretch>
              <a:fillRect/>
            </a:stretch>
          </p:blipFill>
          <p:spPr bwMode="auto">
            <a:xfrm>
              <a:off x="7956376" y="404664"/>
              <a:ext cx="936104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7" name="Straight Arrow Connector 26"/>
            <p:cNvCxnSpPr/>
            <p:nvPr/>
          </p:nvCxnSpPr>
          <p:spPr>
            <a:xfrm flipH="1">
              <a:off x="7884368" y="692696"/>
              <a:ext cx="230560" cy="4377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A0F93B-4FC3-8347-A120-0909A7873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708688"/>
          </a:xfrm>
        </p:spPr>
        <p:txBody>
          <a:bodyPr>
            <a:normAutofit/>
          </a:bodyPr>
          <a:lstStyle/>
          <a:p>
            <a:r>
              <a:rPr lang="en-GB" sz="2800" dirty="0"/>
              <a:t>(d)  Feedback Paths or Loops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37928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611560" y="2643871"/>
            <a:ext cx="3240360" cy="1930361"/>
            <a:chOff x="611560" y="1498639"/>
            <a:chExt cx="3240360" cy="1930361"/>
          </a:xfrm>
        </p:grpSpPr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667" t="40712" r="2514" b="50437"/>
            <a:stretch>
              <a:fillRect/>
            </a:stretch>
          </p:blipFill>
          <p:spPr bwMode="auto">
            <a:xfrm>
              <a:off x="611560" y="3068960"/>
              <a:ext cx="2304256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7" name="Group 16"/>
            <p:cNvGrpSpPr/>
            <p:nvPr/>
          </p:nvGrpSpPr>
          <p:grpSpPr>
            <a:xfrm>
              <a:off x="1891116" y="1498639"/>
              <a:ext cx="1960804" cy="432048"/>
              <a:chOff x="1891116" y="1498639"/>
              <a:chExt cx="1960804" cy="43204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91116" y="1498639"/>
                <a:ext cx="936104" cy="4320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915816" y="1531815"/>
                <a:ext cx="936104" cy="360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V="1">
              <a:off x="1475656" y="1916832"/>
              <a:ext cx="576064" cy="10801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6516216" y="2702024"/>
            <a:ext cx="2376264" cy="1728192"/>
            <a:chOff x="6588224" y="1772816"/>
            <a:chExt cx="2376264" cy="1728192"/>
          </a:xfrm>
        </p:grpSpPr>
        <p:pic>
          <p:nvPicPr>
            <p:cNvPr id="1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35" t="56643" r="66208" b="36276"/>
            <a:stretch>
              <a:fillRect/>
            </a:stretch>
          </p:blipFill>
          <p:spPr bwMode="auto">
            <a:xfrm>
              <a:off x="6588224" y="3212976"/>
              <a:ext cx="2376264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3" name="Straight Arrow Connector 22"/>
            <p:cNvCxnSpPr/>
            <p:nvPr/>
          </p:nvCxnSpPr>
          <p:spPr>
            <a:xfrm flipH="1" flipV="1">
              <a:off x="7020272" y="1772816"/>
              <a:ext cx="936104" cy="12241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711B83-9F85-7348-863B-25CD2EB09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5800" cy="708688"/>
          </a:xfrm>
        </p:spPr>
        <p:txBody>
          <a:bodyPr>
            <a:normAutofit/>
          </a:bodyPr>
          <a:lstStyle/>
          <a:p>
            <a:r>
              <a:rPr lang="en-GB" sz="2800" dirty="0"/>
              <a:t>(d)  Feedback Paths or Loops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65" y="1628800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641365" y="1975195"/>
            <a:ext cx="6870747" cy="3109989"/>
            <a:chOff x="467544" y="1039091"/>
            <a:chExt cx="6870747" cy="3109989"/>
          </a:xfrm>
        </p:grpSpPr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35" t="49563" r="50285" b="43357"/>
            <a:stretch>
              <a:fillRect/>
            </a:stretch>
          </p:blipFill>
          <p:spPr bwMode="auto">
            <a:xfrm>
              <a:off x="467544" y="3861048"/>
              <a:ext cx="3744416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Freeform 16"/>
            <p:cNvSpPr/>
            <p:nvPr/>
          </p:nvSpPr>
          <p:spPr>
            <a:xfrm>
              <a:off x="1768764" y="1039091"/>
              <a:ext cx="5569527" cy="2336799"/>
            </a:xfrm>
            <a:custGeom>
              <a:avLst/>
              <a:gdLst>
                <a:gd name="connsiteX0" fmla="*/ 4618 w 5569527"/>
                <a:gd name="connsiteY0" fmla="*/ 775854 h 2336799"/>
                <a:gd name="connsiteX1" fmla="*/ 143163 w 5569527"/>
                <a:gd name="connsiteY1" fmla="*/ 1122218 h 2336799"/>
                <a:gd name="connsiteX2" fmla="*/ 461818 w 5569527"/>
                <a:gd name="connsiteY2" fmla="*/ 1454727 h 2336799"/>
                <a:gd name="connsiteX3" fmla="*/ 835891 w 5569527"/>
                <a:gd name="connsiteY3" fmla="*/ 1717964 h 2336799"/>
                <a:gd name="connsiteX4" fmla="*/ 1528618 w 5569527"/>
                <a:gd name="connsiteY4" fmla="*/ 2064327 h 2336799"/>
                <a:gd name="connsiteX5" fmla="*/ 2359891 w 5569527"/>
                <a:gd name="connsiteY5" fmla="*/ 2299854 h 2336799"/>
                <a:gd name="connsiteX6" fmla="*/ 3038763 w 5569527"/>
                <a:gd name="connsiteY6" fmla="*/ 2286000 h 2336799"/>
                <a:gd name="connsiteX7" fmla="*/ 3731491 w 5569527"/>
                <a:gd name="connsiteY7" fmla="*/ 2175164 h 2336799"/>
                <a:gd name="connsiteX8" fmla="*/ 4230254 w 5569527"/>
                <a:gd name="connsiteY8" fmla="*/ 1953491 h 2336799"/>
                <a:gd name="connsiteX9" fmla="*/ 4867563 w 5569527"/>
                <a:gd name="connsiteY9" fmla="*/ 1593273 h 2336799"/>
                <a:gd name="connsiteX10" fmla="*/ 5200072 w 5569527"/>
                <a:gd name="connsiteY10" fmla="*/ 1302327 h 2336799"/>
                <a:gd name="connsiteX11" fmla="*/ 5477163 w 5569527"/>
                <a:gd name="connsiteY11" fmla="*/ 1025236 h 2336799"/>
                <a:gd name="connsiteX12" fmla="*/ 5546436 w 5569527"/>
                <a:gd name="connsiteY12" fmla="*/ 734291 h 2336799"/>
                <a:gd name="connsiteX13" fmla="*/ 5338618 w 5569527"/>
                <a:gd name="connsiteY13" fmla="*/ 290945 h 2336799"/>
                <a:gd name="connsiteX14" fmla="*/ 4964545 w 5569527"/>
                <a:gd name="connsiteY14" fmla="*/ 83127 h 2336799"/>
                <a:gd name="connsiteX15" fmla="*/ 4354945 w 5569527"/>
                <a:gd name="connsiteY15" fmla="*/ 0 h 2336799"/>
                <a:gd name="connsiteX16" fmla="*/ 3883891 w 5569527"/>
                <a:gd name="connsiteY16" fmla="*/ 83127 h 2336799"/>
                <a:gd name="connsiteX17" fmla="*/ 3565236 w 5569527"/>
                <a:gd name="connsiteY17" fmla="*/ 304800 h 2336799"/>
                <a:gd name="connsiteX18" fmla="*/ 3329709 w 5569527"/>
                <a:gd name="connsiteY18" fmla="*/ 609600 h 2336799"/>
                <a:gd name="connsiteX19" fmla="*/ 3329709 w 5569527"/>
                <a:gd name="connsiteY19" fmla="*/ 734291 h 2336799"/>
                <a:gd name="connsiteX20" fmla="*/ 3177309 w 5569527"/>
                <a:gd name="connsiteY20" fmla="*/ 1136073 h 2336799"/>
                <a:gd name="connsiteX21" fmla="*/ 2844800 w 5569527"/>
                <a:gd name="connsiteY21" fmla="*/ 1288473 h 2336799"/>
                <a:gd name="connsiteX22" fmla="*/ 2470727 w 5569527"/>
                <a:gd name="connsiteY22" fmla="*/ 1205345 h 2336799"/>
                <a:gd name="connsiteX23" fmla="*/ 2193636 w 5569527"/>
                <a:gd name="connsiteY23" fmla="*/ 858982 h 2336799"/>
                <a:gd name="connsiteX24" fmla="*/ 2193636 w 5569527"/>
                <a:gd name="connsiteY24" fmla="*/ 720436 h 2336799"/>
                <a:gd name="connsiteX25" fmla="*/ 2124363 w 5569527"/>
                <a:gd name="connsiteY25" fmla="*/ 983673 h 2336799"/>
                <a:gd name="connsiteX26" fmla="*/ 1958109 w 5569527"/>
                <a:gd name="connsiteY26" fmla="*/ 1246909 h 2336799"/>
                <a:gd name="connsiteX27" fmla="*/ 1625600 w 5569527"/>
                <a:gd name="connsiteY27" fmla="*/ 1316182 h 2336799"/>
                <a:gd name="connsiteX28" fmla="*/ 1293091 w 5569527"/>
                <a:gd name="connsiteY28" fmla="*/ 1177636 h 2336799"/>
                <a:gd name="connsiteX29" fmla="*/ 1057563 w 5569527"/>
                <a:gd name="connsiteY29" fmla="*/ 762000 h 2336799"/>
                <a:gd name="connsiteX30" fmla="*/ 1071418 w 5569527"/>
                <a:gd name="connsiteY30" fmla="*/ 969818 h 2336799"/>
                <a:gd name="connsiteX31" fmla="*/ 835891 w 5569527"/>
                <a:gd name="connsiteY31" fmla="*/ 1219200 h 2336799"/>
                <a:gd name="connsiteX32" fmla="*/ 586509 w 5569527"/>
                <a:gd name="connsiteY32" fmla="*/ 1330036 h 2336799"/>
                <a:gd name="connsiteX33" fmla="*/ 115454 w 5569527"/>
                <a:gd name="connsiteY33" fmla="*/ 1149927 h 2336799"/>
                <a:gd name="connsiteX34" fmla="*/ 4618 w 5569527"/>
                <a:gd name="connsiteY34" fmla="*/ 775854 h 2336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569527" h="2336799">
                  <a:moveTo>
                    <a:pt x="4618" y="775854"/>
                  </a:moveTo>
                  <a:cubicBezTo>
                    <a:pt x="9236" y="771236"/>
                    <a:pt x="66963" y="1009073"/>
                    <a:pt x="143163" y="1122218"/>
                  </a:cubicBezTo>
                  <a:cubicBezTo>
                    <a:pt x="219363" y="1235363"/>
                    <a:pt x="346363" y="1355436"/>
                    <a:pt x="461818" y="1454727"/>
                  </a:cubicBezTo>
                  <a:cubicBezTo>
                    <a:pt x="577273" y="1554018"/>
                    <a:pt x="658091" y="1616364"/>
                    <a:pt x="835891" y="1717964"/>
                  </a:cubicBezTo>
                  <a:cubicBezTo>
                    <a:pt x="1013691" y="1819564"/>
                    <a:pt x="1274618" y="1967345"/>
                    <a:pt x="1528618" y="2064327"/>
                  </a:cubicBezTo>
                  <a:cubicBezTo>
                    <a:pt x="1782618" y="2161309"/>
                    <a:pt x="2108200" y="2262909"/>
                    <a:pt x="2359891" y="2299854"/>
                  </a:cubicBezTo>
                  <a:cubicBezTo>
                    <a:pt x="2611582" y="2336799"/>
                    <a:pt x="2810163" y="2306782"/>
                    <a:pt x="3038763" y="2286000"/>
                  </a:cubicBezTo>
                  <a:cubicBezTo>
                    <a:pt x="3267363" y="2265218"/>
                    <a:pt x="3532909" y="2230582"/>
                    <a:pt x="3731491" y="2175164"/>
                  </a:cubicBezTo>
                  <a:cubicBezTo>
                    <a:pt x="3930073" y="2119746"/>
                    <a:pt x="4040909" y="2050473"/>
                    <a:pt x="4230254" y="1953491"/>
                  </a:cubicBezTo>
                  <a:cubicBezTo>
                    <a:pt x="4419599" y="1856509"/>
                    <a:pt x="4705927" y="1701800"/>
                    <a:pt x="4867563" y="1593273"/>
                  </a:cubicBezTo>
                  <a:cubicBezTo>
                    <a:pt x="5029199" y="1484746"/>
                    <a:pt x="5098472" y="1397000"/>
                    <a:pt x="5200072" y="1302327"/>
                  </a:cubicBezTo>
                  <a:cubicBezTo>
                    <a:pt x="5301672" y="1207654"/>
                    <a:pt x="5419436" y="1119909"/>
                    <a:pt x="5477163" y="1025236"/>
                  </a:cubicBezTo>
                  <a:cubicBezTo>
                    <a:pt x="5534890" y="930563"/>
                    <a:pt x="5569527" y="856673"/>
                    <a:pt x="5546436" y="734291"/>
                  </a:cubicBezTo>
                  <a:cubicBezTo>
                    <a:pt x="5523345" y="611909"/>
                    <a:pt x="5435600" y="399472"/>
                    <a:pt x="5338618" y="290945"/>
                  </a:cubicBezTo>
                  <a:cubicBezTo>
                    <a:pt x="5241636" y="182418"/>
                    <a:pt x="5128491" y="131618"/>
                    <a:pt x="4964545" y="83127"/>
                  </a:cubicBezTo>
                  <a:cubicBezTo>
                    <a:pt x="4800600" y="34636"/>
                    <a:pt x="4535054" y="0"/>
                    <a:pt x="4354945" y="0"/>
                  </a:cubicBezTo>
                  <a:cubicBezTo>
                    <a:pt x="4174836" y="0"/>
                    <a:pt x="4015509" y="32327"/>
                    <a:pt x="3883891" y="83127"/>
                  </a:cubicBezTo>
                  <a:cubicBezTo>
                    <a:pt x="3752273" y="133927"/>
                    <a:pt x="3657600" y="217054"/>
                    <a:pt x="3565236" y="304800"/>
                  </a:cubicBezTo>
                  <a:cubicBezTo>
                    <a:pt x="3472872" y="392546"/>
                    <a:pt x="3368964" y="538018"/>
                    <a:pt x="3329709" y="609600"/>
                  </a:cubicBezTo>
                  <a:cubicBezTo>
                    <a:pt x="3290455" y="681182"/>
                    <a:pt x="3355109" y="646546"/>
                    <a:pt x="3329709" y="734291"/>
                  </a:cubicBezTo>
                  <a:cubicBezTo>
                    <a:pt x="3304309" y="822037"/>
                    <a:pt x="3258127" y="1043709"/>
                    <a:pt x="3177309" y="1136073"/>
                  </a:cubicBezTo>
                  <a:cubicBezTo>
                    <a:pt x="3096491" y="1228437"/>
                    <a:pt x="2962564" y="1276928"/>
                    <a:pt x="2844800" y="1288473"/>
                  </a:cubicBezTo>
                  <a:cubicBezTo>
                    <a:pt x="2727036" y="1300018"/>
                    <a:pt x="2579254" y="1276927"/>
                    <a:pt x="2470727" y="1205345"/>
                  </a:cubicBezTo>
                  <a:cubicBezTo>
                    <a:pt x="2362200" y="1133763"/>
                    <a:pt x="2239818" y="939800"/>
                    <a:pt x="2193636" y="858982"/>
                  </a:cubicBezTo>
                  <a:cubicBezTo>
                    <a:pt x="2147454" y="778164"/>
                    <a:pt x="2205182" y="699654"/>
                    <a:pt x="2193636" y="720436"/>
                  </a:cubicBezTo>
                  <a:cubicBezTo>
                    <a:pt x="2182091" y="741218"/>
                    <a:pt x="2163617" y="895928"/>
                    <a:pt x="2124363" y="983673"/>
                  </a:cubicBezTo>
                  <a:cubicBezTo>
                    <a:pt x="2085109" y="1071418"/>
                    <a:pt x="2041236" y="1191491"/>
                    <a:pt x="1958109" y="1246909"/>
                  </a:cubicBezTo>
                  <a:cubicBezTo>
                    <a:pt x="1874982" y="1302327"/>
                    <a:pt x="1736436" y="1327727"/>
                    <a:pt x="1625600" y="1316182"/>
                  </a:cubicBezTo>
                  <a:cubicBezTo>
                    <a:pt x="1514764" y="1304637"/>
                    <a:pt x="1387764" y="1270000"/>
                    <a:pt x="1293091" y="1177636"/>
                  </a:cubicBezTo>
                  <a:cubicBezTo>
                    <a:pt x="1198418" y="1085272"/>
                    <a:pt x="1094509" y="796636"/>
                    <a:pt x="1057563" y="762000"/>
                  </a:cubicBezTo>
                  <a:cubicBezTo>
                    <a:pt x="1020618" y="727364"/>
                    <a:pt x="1108363" y="893618"/>
                    <a:pt x="1071418" y="969818"/>
                  </a:cubicBezTo>
                  <a:cubicBezTo>
                    <a:pt x="1034473" y="1046018"/>
                    <a:pt x="916709" y="1159164"/>
                    <a:pt x="835891" y="1219200"/>
                  </a:cubicBezTo>
                  <a:cubicBezTo>
                    <a:pt x="755073" y="1279236"/>
                    <a:pt x="706582" y="1341581"/>
                    <a:pt x="586509" y="1330036"/>
                  </a:cubicBezTo>
                  <a:cubicBezTo>
                    <a:pt x="466436" y="1318491"/>
                    <a:pt x="212436" y="1244600"/>
                    <a:pt x="115454" y="1149927"/>
                  </a:cubicBezTo>
                  <a:cubicBezTo>
                    <a:pt x="18472" y="1055254"/>
                    <a:pt x="0" y="780472"/>
                    <a:pt x="4618" y="775854"/>
                  </a:cubicBezTo>
                  <a:close/>
                </a:path>
              </a:pathLst>
            </a:cu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1619672" y="2636912"/>
              <a:ext cx="1368152" cy="10801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793989-4F88-7D4B-9ED7-6EE61DBD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2008" y="1401688"/>
            <a:ext cx="8892480" cy="490763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2800" dirty="0"/>
              <a:t>Alternative method to block diagram representation, developed by Samuel Jefferson Mason.</a:t>
            </a:r>
          </a:p>
          <a:p>
            <a:pPr algn="just" eaLnBrk="1" hangingPunct="1">
              <a:lnSpc>
                <a:spcPct val="80000"/>
              </a:lnSpc>
            </a:pPr>
            <a:endParaRPr lang="en-US" sz="2800" dirty="0">
              <a:solidFill>
                <a:schemeClr val="folHlink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2800" dirty="0"/>
              <a:t>Advantage: the availability of a flow graph gain formula, also called Mason’s gain formula.</a:t>
            </a:r>
          </a:p>
          <a:p>
            <a:pPr algn="just" eaLnBrk="1" hangingPunct="1">
              <a:lnSpc>
                <a:spcPct val="80000"/>
              </a:lnSpc>
            </a:pPr>
            <a:endParaRPr lang="en-US" sz="2800" dirty="0"/>
          </a:p>
          <a:p>
            <a:pPr algn="just" eaLnBrk="1" hangingPunct="1">
              <a:lnSpc>
                <a:spcPct val="80000"/>
              </a:lnSpc>
            </a:pPr>
            <a:r>
              <a:rPr lang="en-US" sz="2800" dirty="0"/>
              <a:t>A signal-flow graph consists of a network in which nodes are connected by directed branches.</a:t>
            </a:r>
          </a:p>
          <a:p>
            <a:pPr algn="just" eaLnBrk="1" hangingPunct="1">
              <a:lnSpc>
                <a:spcPct val="80000"/>
              </a:lnSpc>
            </a:pPr>
            <a:endParaRPr lang="en-US" sz="2800" dirty="0"/>
          </a:p>
          <a:p>
            <a:pPr algn="just" eaLnBrk="1" hangingPunct="1">
              <a:lnSpc>
                <a:spcPct val="80000"/>
              </a:lnSpc>
            </a:pPr>
            <a:r>
              <a:rPr lang="en-US" sz="2800" dirty="0"/>
              <a:t>It depicts the flow of signals from one point of a system to another and gives the relationships among the signals.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366331-4D0D-6946-A25E-8C188939F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708688"/>
          </a:xfrm>
        </p:spPr>
        <p:txBody>
          <a:bodyPr>
            <a:normAutofit/>
          </a:bodyPr>
          <a:lstStyle/>
          <a:p>
            <a:r>
              <a:rPr lang="en-GB" sz="2800" dirty="0"/>
              <a:t>(d)  Feedback Paths or Loops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1745673" y="2470371"/>
            <a:ext cx="5557981" cy="3046861"/>
            <a:chOff x="1745673" y="1750291"/>
            <a:chExt cx="5557981" cy="3046861"/>
          </a:xfrm>
        </p:grpSpPr>
        <p:pic>
          <p:nvPicPr>
            <p:cNvPr id="1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715" t="56643" b="34506"/>
            <a:stretch>
              <a:fillRect/>
            </a:stretch>
          </p:blipFill>
          <p:spPr bwMode="auto">
            <a:xfrm>
              <a:off x="1979712" y="4437112"/>
              <a:ext cx="4320480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Freeform 8"/>
            <p:cNvSpPr/>
            <p:nvPr/>
          </p:nvSpPr>
          <p:spPr>
            <a:xfrm>
              <a:off x="1745673" y="1750291"/>
              <a:ext cx="5557981" cy="1607127"/>
            </a:xfrm>
            <a:custGeom>
              <a:avLst/>
              <a:gdLst>
                <a:gd name="connsiteX0" fmla="*/ 13854 w 5557981"/>
                <a:gd name="connsiteY0" fmla="*/ 50800 h 1607127"/>
                <a:gd name="connsiteX1" fmla="*/ 110836 w 5557981"/>
                <a:gd name="connsiteY1" fmla="*/ 341745 h 1607127"/>
                <a:gd name="connsiteX2" fmla="*/ 332509 w 5557981"/>
                <a:gd name="connsiteY2" fmla="*/ 577273 h 1607127"/>
                <a:gd name="connsiteX3" fmla="*/ 678872 w 5557981"/>
                <a:gd name="connsiteY3" fmla="*/ 909782 h 1607127"/>
                <a:gd name="connsiteX4" fmla="*/ 1316182 w 5557981"/>
                <a:gd name="connsiteY4" fmla="*/ 1270000 h 1607127"/>
                <a:gd name="connsiteX5" fmla="*/ 2175163 w 5557981"/>
                <a:gd name="connsiteY5" fmla="*/ 1547091 h 1607127"/>
                <a:gd name="connsiteX6" fmla="*/ 2729345 w 5557981"/>
                <a:gd name="connsiteY6" fmla="*/ 1602509 h 1607127"/>
                <a:gd name="connsiteX7" fmla="*/ 3422072 w 5557981"/>
                <a:gd name="connsiteY7" fmla="*/ 1519382 h 1607127"/>
                <a:gd name="connsiteX8" fmla="*/ 4197927 w 5557981"/>
                <a:gd name="connsiteY8" fmla="*/ 1297709 h 1607127"/>
                <a:gd name="connsiteX9" fmla="*/ 4821382 w 5557981"/>
                <a:gd name="connsiteY9" fmla="*/ 937491 h 1607127"/>
                <a:gd name="connsiteX10" fmla="*/ 5389418 w 5557981"/>
                <a:gd name="connsiteY10" fmla="*/ 424873 h 1607127"/>
                <a:gd name="connsiteX11" fmla="*/ 5555672 w 5557981"/>
                <a:gd name="connsiteY11" fmla="*/ 36945 h 1607127"/>
                <a:gd name="connsiteX12" fmla="*/ 5403272 w 5557981"/>
                <a:gd name="connsiteY12" fmla="*/ 452582 h 1607127"/>
                <a:gd name="connsiteX13" fmla="*/ 5070763 w 5557981"/>
                <a:gd name="connsiteY13" fmla="*/ 563418 h 1607127"/>
                <a:gd name="connsiteX14" fmla="*/ 4779818 w 5557981"/>
                <a:gd name="connsiteY14" fmla="*/ 521854 h 1607127"/>
                <a:gd name="connsiteX15" fmla="*/ 4558145 w 5557981"/>
                <a:gd name="connsiteY15" fmla="*/ 355600 h 1607127"/>
                <a:gd name="connsiteX16" fmla="*/ 4461163 w 5557981"/>
                <a:gd name="connsiteY16" fmla="*/ 36945 h 1607127"/>
                <a:gd name="connsiteX17" fmla="*/ 4419600 w 5557981"/>
                <a:gd name="connsiteY17" fmla="*/ 258618 h 1607127"/>
                <a:gd name="connsiteX18" fmla="*/ 4308763 w 5557981"/>
                <a:gd name="connsiteY18" fmla="*/ 438727 h 1607127"/>
                <a:gd name="connsiteX19" fmla="*/ 4128654 w 5557981"/>
                <a:gd name="connsiteY19" fmla="*/ 563418 h 1607127"/>
                <a:gd name="connsiteX20" fmla="*/ 3865418 w 5557981"/>
                <a:gd name="connsiteY20" fmla="*/ 591127 h 1607127"/>
                <a:gd name="connsiteX21" fmla="*/ 3519054 w 5557981"/>
                <a:gd name="connsiteY21" fmla="*/ 438727 h 1607127"/>
                <a:gd name="connsiteX22" fmla="*/ 3366654 w 5557981"/>
                <a:gd name="connsiteY22" fmla="*/ 203200 h 1607127"/>
                <a:gd name="connsiteX23" fmla="*/ 3325091 w 5557981"/>
                <a:gd name="connsiteY23" fmla="*/ 23091 h 1607127"/>
                <a:gd name="connsiteX24" fmla="*/ 3297382 w 5557981"/>
                <a:gd name="connsiteY24" fmla="*/ 189345 h 1607127"/>
                <a:gd name="connsiteX25" fmla="*/ 3228109 w 5557981"/>
                <a:gd name="connsiteY25" fmla="*/ 355600 h 1607127"/>
                <a:gd name="connsiteX26" fmla="*/ 3020291 w 5557981"/>
                <a:gd name="connsiteY26" fmla="*/ 521854 h 1607127"/>
                <a:gd name="connsiteX27" fmla="*/ 2618509 w 5557981"/>
                <a:gd name="connsiteY27" fmla="*/ 549564 h 1607127"/>
                <a:gd name="connsiteX28" fmla="*/ 2396836 w 5557981"/>
                <a:gd name="connsiteY28" fmla="*/ 424873 h 1607127"/>
                <a:gd name="connsiteX29" fmla="*/ 2258291 w 5557981"/>
                <a:gd name="connsiteY29" fmla="*/ 300182 h 1607127"/>
                <a:gd name="connsiteX30" fmla="*/ 2202872 w 5557981"/>
                <a:gd name="connsiteY30" fmla="*/ 9236 h 1607127"/>
                <a:gd name="connsiteX31" fmla="*/ 2161309 w 5557981"/>
                <a:gd name="connsiteY31" fmla="*/ 244764 h 1607127"/>
                <a:gd name="connsiteX32" fmla="*/ 2064327 w 5557981"/>
                <a:gd name="connsiteY32" fmla="*/ 452582 h 1607127"/>
                <a:gd name="connsiteX33" fmla="*/ 1745672 w 5557981"/>
                <a:gd name="connsiteY33" fmla="*/ 604982 h 1607127"/>
                <a:gd name="connsiteX34" fmla="*/ 1482436 w 5557981"/>
                <a:gd name="connsiteY34" fmla="*/ 577273 h 1607127"/>
                <a:gd name="connsiteX35" fmla="*/ 1274618 w 5557981"/>
                <a:gd name="connsiteY35" fmla="*/ 438727 h 1607127"/>
                <a:gd name="connsiteX36" fmla="*/ 1163782 w 5557981"/>
                <a:gd name="connsiteY36" fmla="*/ 286327 h 1607127"/>
                <a:gd name="connsiteX37" fmla="*/ 1108363 w 5557981"/>
                <a:gd name="connsiteY37" fmla="*/ 36945 h 1607127"/>
                <a:gd name="connsiteX38" fmla="*/ 1039091 w 5557981"/>
                <a:gd name="connsiteY38" fmla="*/ 300182 h 1607127"/>
                <a:gd name="connsiteX39" fmla="*/ 900545 w 5557981"/>
                <a:gd name="connsiteY39" fmla="*/ 494145 h 1607127"/>
                <a:gd name="connsiteX40" fmla="*/ 692727 w 5557981"/>
                <a:gd name="connsiteY40" fmla="*/ 591127 h 1607127"/>
                <a:gd name="connsiteX41" fmla="*/ 387927 w 5557981"/>
                <a:gd name="connsiteY41" fmla="*/ 549564 h 1607127"/>
                <a:gd name="connsiteX42" fmla="*/ 152400 w 5557981"/>
                <a:gd name="connsiteY42" fmla="*/ 424873 h 1607127"/>
                <a:gd name="connsiteX43" fmla="*/ 27709 w 5557981"/>
                <a:gd name="connsiteY43" fmla="*/ 161636 h 1607127"/>
                <a:gd name="connsiteX44" fmla="*/ 13854 w 5557981"/>
                <a:gd name="connsiteY44" fmla="*/ 50800 h 160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5557981" h="1607127">
                  <a:moveTo>
                    <a:pt x="13854" y="50800"/>
                  </a:moveTo>
                  <a:cubicBezTo>
                    <a:pt x="27708" y="80818"/>
                    <a:pt x="57727" y="254000"/>
                    <a:pt x="110836" y="341745"/>
                  </a:cubicBezTo>
                  <a:cubicBezTo>
                    <a:pt x="163945" y="429491"/>
                    <a:pt x="237836" y="482600"/>
                    <a:pt x="332509" y="577273"/>
                  </a:cubicBezTo>
                  <a:cubicBezTo>
                    <a:pt x="427182" y="671946"/>
                    <a:pt x="514927" y="794328"/>
                    <a:pt x="678872" y="909782"/>
                  </a:cubicBezTo>
                  <a:cubicBezTo>
                    <a:pt x="842817" y="1025236"/>
                    <a:pt x="1066800" y="1163782"/>
                    <a:pt x="1316182" y="1270000"/>
                  </a:cubicBezTo>
                  <a:cubicBezTo>
                    <a:pt x="1565564" y="1376218"/>
                    <a:pt x="1939636" y="1491673"/>
                    <a:pt x="2175163" y="1547091"/>
                  </a:cubicBezTo>
                  <a:cubicBezTo>
                    <a:pt x="2410690" y="1602509"/>
                    <a:pt x="2521527" y="1607127"/>
                    <a:pt x="2729345" y="1602509"/>
                  </a:cubicBezTo>
                  <a:cubicBezTo>
                    <a:pt x="2937163" y="1597891"/>
                    <a:pt x="3177308" y="1570182"/>
                    <a:pt x="3422072" y="1519382"/>
                  </a:cubicBezTo>
                  <a:cubicBezTo>
                    <a:pt x="3666836" y="1468582"/>
                    <a:pt x="3964709" y="1394691"/>
                    <a:pt x="4197927" y="1297709"/>
                  </a:cubicBezTo>
                  <a:cubicBezTo>
                    <a:pt x="4431145" y="1200727"/>
                    <a:pt x="4622800" y="1082964"/>
                    <a:pt x="4821382" y="937491"/>
                  </a:cubicBezTo>
                  <a:cubicBezTo>
                    <a:pt x="5019964" y="792018"/>
                    <a:pt x="5267036" y="574964"/>
                    <a:pt x="5389418" y="424873"/>
                  </a:cubicBezTo>
                  <a:cubicBezTo>
                    <a:pt x="5511800" y="274782"/>
                    <a:pt x="5553363" y="32327"/>
                    <a:pt x="5555672" y="36945"/>
                  </a:cubicBezTo>
                  <a:cubicBezTo>
                    <a:pt x="5557981" y="41563"/>
                    <a:pt x="5484090" y="364837"/>
                    <a:pt x="5403272" y="452582"/>
                  </a:cubicBezTo>
                  <a:cubicBezTo>
                    <a:pt x="5322454" y="540327"/>
                    <a:pt x="5174672" y="551873"/>
                    <a:pt x="5070763" y="563418"/>
                  </a:cubicBezTo>
                  <a:cubicBezTo>
                    <a:pt x="4966854" y="574963"/>
                    <a:pt x="4865254" y="556490"/>
                    <a:pt x="4779818" y="521854"/>
                  </a:cubicBezTo>
                  <a:cubicBezTo>
                    <a:pt x="4694382" y="487218"/>
                    <a:pt x="4611254" y="436418"/>
                    <a:pt x="4558145" y="355600"/>
                  </a:cubicBezTo>
                  <a:cubicBezTo>
                    <a:pt x="4505036" y="274782"/>
                    <a:pt x="4484254" y="53109"/>
                    <a:pt x="4461163" y="36945"/>
                  </a:cubicBezTo>
                  <a:cubicBezTo>
                    <a:pt x="4438072" y="20781"/>
                    <a:pt x="4445000" y="191654"/>
                    <a:pt x="4419600" y="258618"/>
                  </a:cubicBezTo>
                  <a:cubicBezTo>
                    <a:pt x="4394200" y="325582"/>
                    <a:pt x="4357254" y="387927"/>
                    <a:pt x="4308763" y="438727"/>
                  </a:cubicBezTo>
                  <a:cubicBezTo>
                    <a:pt x="4260272" y="489527"/>
                    <a:pt x="4202545" y="538018"/>
                    <a:pt x="4128654" y="563418"/>
                  </a:cubicBezTo>
                  <a:cubicBezTo>
                    <a:pt x="4054763" y="588818"/>
                    <a:pt x="3967018" y="611909"/>
                    <a:pt x="3865418" y="591127"/>
                  </a:cubicBezTo>
                  <a:cubicBezTo>
                    <a:pt x="3763818" y="570345"/>
                    <a:pt x="3602181" y="503382"/>
                    <a:pt x="3519054" y="438727"/>
                  </a:cubicBezTo>
                  <a:cubicBezTo>
                    <a:pt x="3435927" y="374073"/>
                    <a:pt x="3398981" y="272473"/>
                    <a:pt x="3366654" y="203200"/>
                  </a:cubicBezTo>
                  <a:cubicBezTo>
                    <a:pt x="3334327" y="133927"/>
                    <a:pt x="3336636" y="25400"/>
                    <a:pt x="3325091" y="23091"/>
                  </a:cubicBezTo>
                  <a:cubicBezTo>
                    <a:pt x="3313546" y="20782"/>
                    <a:pt x="3313546" y="133927"/>
                    <a:pt x="3297382" y="189345"/>
                  </a:cubicBezTo>
                  <a:cubicBezTo>
                    <a:pt x="3281218" y="244763"/>
                    <a:pt x="3274291" y="300182"/>
                    <a:pt x="3228109" y="355600"/>
                  </a:cubicBezTo>
                  <a:cubicBezTo>
                    <a:pt x="3181927" y="411018"/>
                    <a:pt x="3121891" y="489527"/>
                    <a:pt x="3020291" y="521854"/>
                  </a:cubicBezTo>
                  <a:cubicBezTo>
                    <a:pt x="2918691" y="554181"/>
                    <a:pt x="2722418" y="565727"/>
                    <a:pt x="2618509" y="549564"/>
                  </a:cubicBezTo>
                  <a:cubicBezTo>
                    <a:pt x="2514600" y="533401"/>
                    <a:pt x="2456872" y="466437"/>
                    <a:pt x="2396836" y="424873"/>
                  </a:cubicBezTo>
                  <a:cubicBezTo>
                    <a:pt x="2336800" y="383309"/>
                    <a:pt x="2290618" y="369455"/>
                    <a:pt x="2258291" y="300182"/>
                  </a:cubicBezTo>
                  <a:cubicBezTo>
                    <a:pt x="2225964" y="230909"/>
                    <a:pt x="2219036" y="18472"/>
                    <a:pt x="2202872" y="9236"/>
                  </a:cubicBezTo>
                  <a:cubicBezTo>
                    <a:pt x="2186708" y="0"/>
                    <a:pt x="2184400" y="170873"/>
                    <a:pt x="2161309" y="244764"/>
                  </a:cubicBezTo>
                  <a:cubicBezTo>
                    <a:pt x="2138218" y="318655"/>
                    <a:pt x="2133600" y="392546"/>
                    <a:pt x="2064327" y="452582"/>
                  </a:cubicBezTo>
                  <a:cubicBezTo>
                    <a:pt x="1995054" y="512618"/>
                    <a:pt x="1842654" y="584200"/>
                    <a:pt x="1745672" y="604982"/>
                  </a:cubicBezTo>
                  <a:cubicBezTo>
                    <a:pt x="1648690" y="625764"/>
                    <a:pt x="1560945" y="604982"/>
                    <a:pt x="1482436" y="577273"/>
                  </a:cubicBezTo>
                  <a:cubicBezTo>
                    <a:pt x="1403927" y="549564"/>
                    <a:pt x="1327727" y="487218"/>
                    <a:pt x="1274618" y="438727"/>
                  </a:cubicBezTo>
                  <a:cubicBezTo>
                    <a:pt x="1221509" y="390236"/>
                    <a:pt x="1191491" y="353291"/>
                    <a:pt x="1163782" y="286327"/>
                  </a:cubicBezTo>
                  <a:cubicBezTo>
                    <a:pt x="1136073" y="219363"/>
                    <a:pt x="1129145" y="34636"/>
                    <a:pt x="1108363" y="36945"/>
                  </a:cubicBezTo>
                  <a:cubicBezTo>
                    <a:pt x="1087581" y="39254"/>
                    <a:pt x="1073727" y="223982"/>
                    <a:pt x="1039091" y="300182"/>
                  </a:cubicBezTo>
                  <a:cubicBezTo>
                    <a:pt x="1004455" y="376382"/>
                    <a:pt x="958272" y="445654"/>
                    <a:pt x="900545" y="494145"/>
                  </a:cubicBezTo>
                  <a:cubicBezTo>
                    <a:pt x="842818" y="542636"/>
                    <a:pt x="778163" y="581891"/>
                    <a:pt x="692727" y="591127"/>
                  </a:cubicBezTo>
                  <a:cubicBezTo>
                    <a:pt x="607291" y="600363"/>
                    <a:pt x="477981" y="577273"/>
                    <a:pt x="387927" y="549564"/>
                  </a:cubicBezTo>
                  <a:cubicBezTo>
                    <a:pt x="297873" y="521855"/>
                    <a:pt x="212436" y="489528"/>
                    <a:pt x="152400" y="424873"/>
                  </a:cubicBezTo>
                  <a:cubicBezTo>
                    <a:pt x="92364" y="360218"/>
                    <a:pt x="48491" y="228600"/>
                    <a:pt x="27709" y="161636"/>
                  </a:cubicBezTo>
                  <a:cubicBezTo>
                    <a:pt x="6927" y="94672"/>
                    <a:pt x="0" y="20782"/>
                    <a:pt x="13854" y="50800"/>
                  </a:cubicBezTo>
                  <a:close/>
                </a:path>
              </a:pathLst>
            </a:cu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843808" y="2996952"/>
              <a:ext cx="576064" cy="12241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EF7155-B210-1743-991C-048A4ADBA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/>
              <a:t>(e)  Self Loop(s)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7380312" y="2060848"/>
            <a:ext cx="936104" cy="3312368"/>
            <a:chOff x="7380312" y="2060848"/>
            <a:chExt cx="936104" cy="3312368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06" t="56643" r="52799" b="34506"/>
            <a:stretch>
              <a:fillRect/>
            </a:stretch>
          </p:blipFill>
          <p:spPr bwMode="auto">
            <a:xfrm>
              <a:off x="7380312" y="5013176"/>
              <a:ext cx="936104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Straight Arrow Connector 6"/>
            <p:cNvCxnSpPr/>
            <p:nvPr/>
          </p:nvCxnSpPr>
          <p:spPr>
            <a:xfrm flipH="1" flipV="1">
              <a:off x="7524328" y="2060848"/>
              <a:ext cx="288032" cy="27363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9A3369-4454-964A-8F62-48D1A34FD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/>
              <a:t>(f)  Loop Gains of the Feedback Loops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5" t="74345" r="83808" b="16804"/>
          <a:stretch>
            <a:fillRect/>
          </a:stretch>
        </p:blipFill>
        <p:spPr bwMode="auto">
          <a:xfrm>
            <a:off x="323528" y="3789040"/>
            <a:ext cx="864096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8" t="74345" r="72913" b="16804"/>
          <a:stretch>
            <a:fillRect/>
          </a:stretch>
        </p:blipFill>
        <p:spPr bwMode="auto">
          <a:xfrm>
            <a:off x="323528" y="4293096"/>
            <a:ext cx="79208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63" t="74345" r="62018" b="16804"/>
          <a:stretch>
            <a:fillRect/>
          </a:stretch>
        </p:blipFill>
        <p:spPr bwMode="auto">
          <a:xfrm>
            <a:off x="323528" y="4797152"/>
            <a:ext cx="79208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5" t="74345" r="51536" b="16804"/>
          <a:stretch>
            <a:fillRect/>
          </a:stretch>
        </p:blipFill>
        <p:spPr bwMode="auto">
          <a:xfrm>
            <a:off x="251520" y="5301208"/>
            <a:ext cx="79208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53" t="74345" r="40228" b="16804"/>
          <a:stretch>
            <a:fillRect/>
          </a:stretch>
        </p:blipFill>
        <p:spPr bwMode="auto">
          <a:xfrm>
            <a:off x="1691680" y="3789040"/>
            <a:ext cx="79208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48" t="74345" r="25142" b="15034"/>
          <a:stretch>
            <a:fillRect/>
          </a:stretch>
        </p:blipFill>
        <p:spPr bwMode="auto">
          <a:xfrm>
            <a:off x="1547664" y="4293096"/>
            <a:ext cx="115212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39" t="74345" r="3352" b="15034"/>
          <a:stretch>
            <a:fillRect/>
          </a:stretch>
        </p:blipFill>
        <p:spPr bwMode="auto">
          <a:xfrm>
            <a:off x="1547664" y="5229200"/>
            <a:ext cx="115212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34" t="74345" r="19275" b="13264"/>
          <a:stretch>
            <a:fillRect/>
          </a:stretch>
        </p:blipFill>
        <p:spPr bwMode="auto">
          <a:xfrm>
            <a:off x="1763688" y="4725144"/>
            <a:ext cx="360040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5" t="83195" r="70399" b="7954"/>
          <a:stretch>
            <a:fillRect/>
          </a:stretch>
        </p:blipFill>
        <p:spPr bwMode="auto">
          <a:xfrm>
            <a:off x="3347864" y="3789040"/>
            <a:ext cx="201622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77" t="83195" r="41904" b="7954"/>
          <a:stretch>
            <a:fillRect/>
          </a:stretch>
        </p:blipFill>
        <p:spPr bwMode="auto">
          <a:xfrm>
            <a:off x="3419872" y="4293096"/>
            <a:ext cx="2304256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39ED08-9C7E-6F4B-B788-E0EE9BB8B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/>
              <a:t>(g)  Path Gains of the Forward Paths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3" t="92046" r="71237"/>
          <a:stretch>
            <a:fillRect/>
          </a:stretch>
        </p:blipFill>
        <p:spPr bwMode="auto">
          <a:xfrm>
            <a:off x="683568" y="4293096"/>
            <a:ext cx="1872208" cy="32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9" t="92046" r="64532"/>
          <a:stretch>
            <a:fillRect/>
          </a:stretch>
        </p:blipFill>
        <p:spPr bwMode="auto">
          <a:xfrm>
            <a:off x="611560" y="4941168"/>
            <a:ext cx="432048" cy="32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t="92046" r="45256"/>
          <a:stretch>
            <a:fillRect/>
          </a:stretch>
        </p:blipFill>
        <p:spPr bwMode="auto">
          <a:xfrm>
            <a:off x="467544" y="5517232"/>
            <a:ext cx="1512168" cy="32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B6FEF1-DF83-6E42-B8E2-0E8C5E9EA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06310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578328"/>
          </a:xfrm>
        </p:spPr>
        <p:txBody>
          <a:bodyPr>
            <a:noAutofit/>
          </a:bodyPr>
          <a:lstStyle/>
          <a:p>
            <a:r>
              <a:rPr lang="en-GB" sz="3800" dirty="0"/>
              <a:t>Fundamentals of Signal Flow Graphs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1196752"/>
            <a:ext cx="88569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Consider a simple equation below and draw its signal flow graph: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 				</a:t>
            </a:r>
            <a:endParaRPr lang="en-GB" sz="2400" i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The signal flow graph of the equation is shown below;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GB" sz="2400" dirty="0"/>
          </a:p>
          <a:p>
            <a:pPr marL="285750" indent="-285750" algn="just">
              <a:buFont typeface="Arial" pitchFamily="34" charset="0"/>
              <a:buChar char="•"/>
            </a:pPr>
            <a:endParaRPr lang="en-GB" sz="2400" dirty="0"/>
          </a:p>
          <a:p>
            <a:pPr marL="285750" indent="-285750" algn="just">
              <a:buFont typeface="Arial" pitchFamily="34" charset="0"/>
              <a:buChar char="•"/>
            </a:pPr>
            <a:endParaRPr lang="en-GB" sz="2400" dirty="0"/>
          </a:p>
          <a:p>
            <a:pPr algn="just"/>
            <a:endParaRPr lang="en-GB" sz="2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Every variable in a signal flow graph is designed by a </a:t>
            </a:r>
            <a:r>
              <a:rPr lang="en-GB" sz="2400" b="1" dirty="0">
                <a:solidFill>
                  <a:srgbClr val="FF0000"/>
                </a:solidFill>
              </a:rPr>
              <a:t>Node</a:t>
            </a:r>
            <a:r>
              <a:rPr lang="en-GB" sz="24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Every transmission function in a signal flow graph is designed by a </a:t>
            </a:r>
            <a:r>
              <a:rPr lang="en-GB" sz="2400" b="1" dirty="0">
                <a:solidFill>
                  <a:srgbClr val="FF0000"/>
                </a:solidFill>
              </a:rPr>
              <a:t>Branch</a:t>
            </a:r>
            <a:r>
              <a:rPr lang="en-GB" sz="2400" dirty="0"/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Branches are always </a:t>
            </a:r>
            <a:r>
              <a:rPr lang="en-GB" sz="2400" b="1" dirty="0"/>
              <a:t>unidirectional</a:t>
            </a:r>
            <a:r>
              <a:rPr lang="en-GB" sz="24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The arrow in the branch denotes the </a:t>
            </a:r>
            <a:r>
              <a:rPr lang="en-GB" sz="2400" b="1" dirty="0"/>
              <a:t>direction</a:t>
            </a:r>
            <a:r>
              <a:rPr lang="en-GB" sz="2400" dirty="0"/>
              <a:t> of the signal flow.</a:t>
            </a:r>
            <a:endParaRPr lang="en-GB" i="1" baseline="-25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707904" y="1700808"/>
          <a:ext cx="108012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4" name="Equation" r:id="rId3" imgW="380880" imgH="152280" progId="Equation.3">
                  <p:embed/>
                </p:oleObj>
              </mc:Choice>
              <mc:Fallback>
                <p:oleObj name="Equation" r:id="rId3" imgW="380880" imgH="152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1700808"/>
                        <a:ext cx="1080120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2358529" y="3118186"/>
            <a:ext cx="4013671" cy="598846"/>
            <a:chOff x="1907704" y="2664622"/>
            <a:chExt cx="4013671" cy="598846"/>
          </a:xfrm>
        </p:grpSpPr>
        <p:sp>
          <p:nvSpPr>
            <p:cNvPr id="6" name="Oval 5"/>
            <p:cNvSpPr/>
            <p:nvPr/>
          </p:nvSpPr>
          <p:spPr>
            <a:xfrm>
              <a:off x="2267744" y="299695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5508104" y="299695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329207" y="3030705"/>
              <a:ext cx="318944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4755" name="Object 3"/>
            <p:cNvGraphicFramePr>
              <a:graphicFrameLocks noChangeAspect="1"/>
            </p:cNvGraphicFramePr>
            <p:nvPr/>
          </p:nvGraphicFramePr>
          <p:xfrm>
            <a:off x="1907704" y="2866791"/>
            <a:ext cx="323850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5" name="Equation" r:id="rId5" imgW="114120" imgH="126720" progId="Equation.3">
                    <p:embed/>
                  </p:oleObj>
                </mc:Choice>
                <mc:Fallback>
                  <p:oleObj name="Equation" r:id="rId5" imgW="114120" imgH="1267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7704" y="2866791"/>
                          <a:ext cx="323850" cy="360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756" name="Object 4"/>
            <p:cNvGraphicFramePr>
              <a:graphicFrameLocks noChangeAspect="1"/>
            </p:cNvGraphicFramePr>
            <p:nvPr/>
          </p:nvGraphicFramePr>
          <p:xfrm>
            <a:off x="5562600" y="2830080"/>
            <a:ext cx="358775" cy="433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6" name="Equation" r:id="rId7" imgW="126720" imgH="152280" progId="Equation.3">
                    <p:embed/>
                  </p:oleObj>
                </mc:Choice>
                <mc:Fallback>
                  <p:oleObj name="Equation" r:id="rId7" imgW="126720" imgH="1522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2600" y="2830080"/>
                          <a:ext cx="358775" cy="433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4" name="Straight Arrow Connector 13"/>
            <p:cNvCxnSpPr/>
            <p:nvPr/>
          </p:nvCxnSpPr>
          <p:spPr>
            <a:xfrm>
              <a:off x="3095931" y="3027395"/>
              <a:ext cx="9361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4757" name="Object 5"/>
            <p:cNvGraphicFramePr>
              <a:graphicFrameLocks noChangeAspect="1"/>
            </p:cNvGraphicFramePr>
            <p:nvPr/>
          </p:nvGraphicFramePr>
          <p:xfrm>
            <a:off x="3766148" y="2664622"/>
            <a:ext cx="323850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7" name="Equation" r:id="rId9" imgW="114120" imgH="126720" progId="Equation.3">
                    <p:embed/>
                  </p:oleObj>
                </mc:Choice>
                <mc:Fallback>
                  <p:oleObj name="Equation" r:id="rId9" imgW="114120" imgH="1267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6148" y="2664622"/>
                          <a:ext cx="323850" cy="360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CBF163-4E1B-D246-841E-86F85AF3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379408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56992"/>
            <a:ext cx="5239120" cy="2473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925016" y="260648"/>
            <a:ext cx="73914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3600" b="1" dirty="0">
                <a:cs typeface="Arial" pitchFamily="34" charset="0"/>
              </a:rPr>
              <a:t>Signal-Flow Graph Models</a:t>
            </a:r>
            <a:endParaRPr lang="en-US" sz="3600" dirty="0"/>
          </a:p>
        </p:txBody>
      </p:sp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412776"/>
            <a:ext cx="424827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B46319-170B-014A-8AA2-15DE0D17B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330277"/>
            <a:ext cx="409575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997024" y="116632"/>
            <a:ext cx="7391400" cy="52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3600" b="1" dirty="0">
                <a:cs typeface="Arial" pitchFamily="34" charset="0"/>
              </a:rPr>
              <a:t>Signal-Flow Graph Models</a:t>
            </a:r>
            <a:endParaRPr lang="en-US" sz="3600" dirty="0"/>
          </a:p>
        </p:txBody>
      </p:sp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608906"/>
            <a:ext cx="312420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95536" y="980728"/>
            <a:ext cx="5817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err="1">
                <a:solidFill>
                  <a:srgbClr val="C00000"/>
                </a:solidFill>
              </a:rPr>
              <a:t>r</a:t>
            </a:r>
            <a:r>
              <a:rPr lang="en-GB" sz="2400" i="1" baseline="-25000" dirty="0" err="1">
                <a:solidFill>
                  <a:srgbClr val="C00000"/>
                </a:solidFill>
              </a:rPr>
              <a:t>1</a:t>
            </a:r>
            <a:r>
              <a:rPr lang="en-GB" sz="2400" i="1" dirty="0">
                <a:solidFill>
                  <a:srgbClr val="C00000"/>
                </a:solidFill>
              </a:rPr>
              <a:t> and </a:t>
            </a:r>
            <a:r>
              <a:rPr lang="en-GB" sz="2400" i="1" dirty="0" err="1">
                <a:solidFill>
                  <a:srgbClr val="C00000"/>
                </a:solidFill>
              </a:rPr>
              <a:t>r</a:t>
            </a:r>
            <a:r>
              <a:rPr lang="en-GB" sz="2400" i="1" baseline="-25000" dirty="0" err="1">
                <a:solidFill>
                  <a:srgbClr val="C00000"/>
                </a:solidFill>
              </a:rPr>
              <a:t>2</a:t>
            </a:r>
            <a:r>
              <a:rPr lang="en-GB" sz="2400" dirty="0"/>
              <a:t> are inputs and </a:t>
            </a:r>
            <a:r>
              <a:rPr lang="en-GB" sz="2400" i="1" dirty="0" err="1">
                <a:solidFill>
                  <a:srgbClr val="FF0000"/>
                </a:solidFill>
              </a:rPr>
              <a:t>x</a:t>
            </a:r>
            <a:r>
              <a:rPr lang="en-GB" sz="2400" i="1" baseline="-25000" dirty="0" err="1">
                <a:solidFill>
                  <a:srgbClr val="FF0000"/>
                </a:solidFill>
              </a:rPr>
              <a:t>1</a:t>
            </a:r>
            <a:r>
              <a:rPr lang="en-GB" sz="2400" dirty="0"/>
              <a:t> and </a:t>
            </a:r>
            <a:r>
              <a:rPr lang="en-GB" sz="2400" i="1" dirty="0" err="1">
                <a:solidFill>
                  <a:srgbClr val="C00000"/>
                </a:solidFill>
              </a:rPr>
              <a:t>x</a:t>
            </a:r>
            <a:r>
              <a:rPr lang="en-GB" sz="2400" i="1" baseline="-25000" dirty="0" err="1">
                <a:solidFill>
                  <a:srgbClr val="C00000"/>
                </a:solidFill>
              </a:rPr>
              <a:t>2</a:t>
            </a:r>
            <a:r>
              <a:rPr lang="en-GB" sz="2400" dirty="0"/>
              <a:t> are outputs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0AF4D2-1514-3345-BB31-44ED76412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 altLang="zh-CN" sz="3200" b="1" dirty="0"/>
              <a:t>Signal-Flow Graph Models</a:t>
            </a:r>
          </a:p>
        </p:txBody>
      </p:sp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401638" y="2270745"/>
          <a:ext cx="2855912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1" name="Equation" r:id="rId3" imgW="1282680" imgH="914400" progId="Equation.3">
                  <p:embed/>
                </p:oleObj>
              </mc:Choice>
              <mc:Fallback>
                <p:oleObj name="Equation" r:id="rId3" imgW="128268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8" y="2270745"/>
                        <a:ext cx="2855912" cy="223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Group 61"/>
          <p:cNvGrpSpPr/>
          <p:nvPr/>
        </p:nvGrpSpPr>
        <p:grpSpPr>
          <a:xfrm>
            <a:off x="3962400" y="2223120"/>
            <a:ext cx="4486275" cy="2286000"/>
            <a:chOff x="3962400" y="2223120"/>
            <a:chExt cx="4486275" cy="2286000"/>
          </a:xfrm>
        </p:grpSpPr>
        <p:grpSp>
          <p:nvGrpSpPr>
            <p:cNvPr id="2" name="Group 56"/>
            <p:cNvGrpSpPr>
              <a:grpSpLocks/>
            </p:cNvGrpSpPr>
            <p:nvPr/>
          </p:nvGrpSpPr>
          <p:grpSpPr bwMode="auto">
            <a:xfrm>
              <a:off x="4605338" y="3637583"/>
              <a:ext cx="882650" cy="838200"/>
              <a:chOff x="2928" y="1872"/>
              <a:chExt cx="556" cy="528"/>
            </a:xfrm>
          </p:grpSpPr>
          <p:sp>
            <p:nvSpPr>
              <p:cNvPr id="130071" name="Oval 23"/>
              <p:cNvSpPr>
                <a:spLocks noChangeArrowheads="1"/>
              </p:cNvSpPr>
              <p:nvPr/>
            </p:nvSpPr>
            <p:spPr bwMode="auto">
              <a:xfrm>
                <a:off x="3125" y="1872"/>
                <a:ext cx="359" cy="52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4" name="Line 26"/>
              <p:cNvSpPr>
                <a:spLocks noChangeShapeType="1"/>
              </p:cNvSpPr>
              <p:nvPr/>
            </p:nvSpPr>
            <p:spPr bwMode="auto">
              <a:xfrm rot="14700000">
                <a:off x="3057" y="2259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89" name="Text Box 41"/>
              <p:cNvSpPr txBox="1">
                <a:spLocks noChangeArrowheads="1"/>
              </p:cNvSpPr>
              <p:nvPr/>
            </p:nvSpPr>
            <p:spPr bwMode="auto">
              <a:xfrm>
                <a:off x="2928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b</a:t>
                </a:r>
              </a:p>
            </p:txBody>
          </p:sp>
        </p:grpSp>
        <p:grpSp>
          <p:nvGrpSpPr>
            <p:cNvPr id="3" name="Group 68"/>
            <p:cNvGrpSpPr>
              <a:grpSpLocks/>
            </p:cNvGrpSpPr>
            <p:nvPr/>
          </p:nvGrpSpPr>
          <p:grpSpPr bwMode="auto">
            <a:xfrm>
              <a:off x="8010525" y="3032745"/>
              <a:ext cx="438150" cy="666750"/>
              <a:chOff x="5046" y="1470"/>
              <a:chExt cx="276" cy="420"/>
            </a:xfrm>
          </p:grpSpPr>
          <p:sp>
            <p:nvSpPr>
              <p:cNvPr id="130054" name="Oval 6"/>
              <p:cNvSpPr>
                <a:spLocks noChangeArrowheads="1"/>
              </p:cNvSpPr>
              <p:nvPr/>
            </p:nvSpPr>
            <p:spPr bwMode="auto">
              <a:xfrm flipH="1">
                <a:off x="5102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8" name="Text Box 30"/>
              <p:cNvSpPr txBox="1">
                <a:spLocks noChangeArrowheads="1"/>
              </p:cNvSpPr>
              <p:nvPr/>
            </p:nvSpPr>
            <p:spPr bwMode="auto">
              <a:xfrm>
                <a:off x="5046" y="1470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4</a:t>
                </a:r>
              </a:p>
            </p:txBody>
          </p:sp>
        </p:grpSp>
        <p:grpSp>
          <p:nvGrpSpPr>
            <p:cNvPr id="4" name="Group 67"/>
            <p:cNvGrpSpPr>
              <a:grpSpLocks/>
            </p:cNvGrpSpPr>
            <p:nvPr/>
          </p:nvGrpSpPr>
          <p:grpSpPr bwMode="auto">
            <a:xfrm>
              <a:off x="7056438" y="3047033"/>
              <a:ext cx="438150" cy="652462"/>
              <a:chOff x="4445" y="1479"/>
              <a:chExt cx="276" cy="411"/>
            </a:xfrm>
          </p:grpSpPr>
          <p:sp>
            <p:nvSpPr>
              <p:cNvPr id="130055" name="Oval 7"/>
              <p:cNvSpPr>
                <a:spLocks noChangeArrowheads="1"/>
              </p:cNvSpPr>
              <p:nvPr/>
            </p:nvSpPr>
            <p:spPr bwMode="auto">
              <a:xfrm flipH="1">
                <a:off x="4473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9" name="Text Box 31"/>
              <p:cNvSpPr txBox="1">
                <a:spLocks noChangeArrowheads="1"/>
              </p:cNvSpPr>
              <p:nvPr/>
            </p:nvSpPr>
            <p:spPr bwMode="auto">
              <a:xfrm>
                <a:off x="4445" y="1479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3</a:t>
                </a:r>
              </a:p>
            </p:txBody>
          </p:sp>
        </p:grpSp>
        <p:grpSp>
          <p:nvGrpSpPr>
            <p:cNvPr id="5" name="Group 66"/>
            <p:cNvGrpSpPr>
              <a:grpSpLocks/>
            </p:cNvGrpSpPr>
            <p:nvPr/>
          </p:nvGrpSpPr>
          <p:grpSpPr bwMode="auto">
            <a:xfrm>
              <a:off x="6075363" y="3061320"/>
              <a:ext cx="438150" cy="638175"/>
              <a:chOff x="3827" y="1488"/>
              <a:chExt cx="276" cy="402"/>
            </a:xfrm>
          </p:grpSpPr>
          <p:sp>
            <p:nvSpPr>
              <p:cNvPr id="130080" name="Text Box 32"/>
              <p:cNvSpPr txBox="1">
                <a:spLocks noChangeArrowheads="1"/>
              </p:cNvSpPr>
              <p:nvPr/>
            </p:nvSpPr>
            <p:spPr bwMode="auto">
              <a:xfrm>
                <a:off x="3827" y="148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2</a:t>
                </a:r>
              </a:p>
            </p:txBody>
          </p:sp>
          <p:sp>
            <p:nvSpPr>
              <p:cNvPr id="130057" name="Oval 9"/>
              <p:cNvSpPr>
                <a:spLocks noChangeArrowheads="1"/>
              </p:cNvSpPr>
              <p:nvPr/>
            </p:nvSpPr>
            <p:spPr bwMode="auto">
              <a:xfrm flipH="1">
                <a:off x="3844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4921250" y="3037508"/>
              <a:ext cx="438150" cy="661987"/>
              <a:chOff x="3100" y="1473"/>
              <a:chExt cx="276" cy="417"/>
            </a:xfrm>
          </p:grpSpPr>
          <p:sp>
            <p:nvSpPr>
              <p:cNvPr id="130056" name="Oval 8"/>
              <p:cNvSpPr>
                <a:spLocks noChangeArrowheads="1"/>
              </p:cNvSpPr>
              <p:nvPr/>
            </p:nvSpPr>
            <p:spPr bwMode="auto">
              <a:xfrm flipH="1">
                <a:off x="3215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81" name="Text Box 33"/>
              <p:cNvSpPr txBox="1">
                <a:spLocks noChangeArrowheads="1"/>
              </p:cNvSpPr>
              <p:nvPr/>
            </p:nvSpPr>
            <p:spPr bwMode="auto">
              <a:xfrm>
                <a:off x="3100" y="1473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1</a:t>
                </a:r>
              </a:p>
            </p:txBody>
          </p:sp>
        </p:grpSp>
        <p:grpSp>
          <p:nvGrpSpPr>
            <p:cNvPr id="7" name="Group 64"/>
            <p:cNvGrpSpPr>
              <a:grpSpLocks/>
            </p:cNvGrpSpPr>
            <p:nvPr/>
          </p:nvGrpSpPr>
          <p:grpSpPr bwMode="auto">
            <a:xfrm>
              <a:off x="3962400" y="2985120"/>
              <a:ext cx="438150" cy="714375"/>
              <a:chOff x="2496" y="1440"/>
              <a:chExt cx="276" cy="450"/>
            </a:xfrm>
          </p:grpSpPr>
          <p:sp>
            <p:nvSpPr>
              <p:cNvPr id="130053" name="Oval 5"/>
              <p:cNvSpPr>
                <a:spLocks noChangeArrowheads="1"/>
              </p:cNvSpPr>
              <p:nvPr/>
            </p:nvSpPr>
            <p:spPr bwMode="auto">
              <a:xfrm flipH="1">
                <a:off x="2586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82" name="Text Box 34"/>
              <p:cNvSpPr txBox="1">
                <a:spLocks noChangeArrowheads="1"/>
              </p:cNvSpPr>
              <p:nvPr/>
            </p:nvSpPr>
            <p:spPr bwMode="auto">
              <a:xfrm>
                <a:off x="2496" y="1440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0</a:t>
                </a:r>
              </a:p>
            </p:txBody>
          </p:sp>
        </p:grpSp>
        <p:grpSp>
          <p:nvGrpSpPr>
            <p:cNvPr id="8" name="Group 57"/>
            <p:cNvGrpSpPr>
              <a:grpSpLocks/>
            </p:cNvGrpSpPr>
            <p:nvPr/>
          </p:nvGrpSpPr>
          <p:grpSpPr bwMode="auto">
            <a:xfrm>
              <a:off x="7315200" y="3137520"/>
              <a:ext cx="784225" cy="457200"/>
              <a:chOff x="4608" y="1536"/>
              <a:chExt cx="494" cy="288"/>
            </a:xfrm>
          </p:grpSpPr>
          <p:grpSp>
            <p:nvGrpSpPr>
              <p:cNvPr id="9" name="Group 54"/>
              <p:cNvGrpSpPr>
                <a:grpSpLocks/>
              </p:cNvGrpSpPr>
              <p:nvPr/>
            </p:nvGrpSpPr>
            <p:grpSpPr bwMode="auto">
              <a:xfrm>
                <a:off x="4608" y="1824"/>
                <a:ext cx="494" cy="0"/>
                <a:chOff x="4608" y="1824"/>
                <a:chExt cx="494" cy="0"/>
              </a:xfrm>
            </p:grpSpPr>
            <p:sp>
              <p:nvSpPr>
                <p:cNvPr id="130059" name="Line 11"/>
                <p:cNvSpPr>
                  <a:spLocks noChangeShapeType="1"/>
                </p:cNvSpPr>
                <p:nvPr/>
              </p:nvSpPr>
              <p:spPr bwMode="auto">
                <a:xfrm>
                  <a:off x="4743" y="1824"/>
                  <a:ext cx="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67" name="Line 19"/>
                <p:cNvSpPr>
                  <a:spLocks noChangeShapeType="1"/>
                </p:cNvSpPr>
                <p:nvPr/>
              </p:nvSpPr>
              <p:spPr bwMode="auto">
                <a:xfrm>
                  <a:off x="4608" y="1824"/>
                  <a:ext cx="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0083" name="Text Box 35"/>
              <p:cNvSpPr txBox="1">
                <a:spLocks noChangeArrowheads="1"/>
              </p:cNvSpPr>
              <p:nvPr/>
            </p:nvSpPr>
            <p:spPr bwMode="auto">
              <a:xfrm>
                <a:off x="4752" y="1536"/>
                <a:ext cx="2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h</a:t>
                </a:r>
              </a:p>
            </p:txBody>
          </p:sp>
        </p:grpSp>
        <p:grpSp>
          <p:nvGrpSpPr>
            <p:cNvPr id="10" name="Group 61"/>
            <p:cNvGrpSpPr>
              <a:grpSpLocks/>
            </p:cNvGrpSpPr>
            <p:nvPr/>
          </p:nvGrpSpPr>
          <p:grpSpPr bwMode="auto">
            <a:xfrm>
              <a:off x="4243389" y="2223120"/>
              <a:ext cx="2924175" cy="1295400"/>
              <a:chOff x="2880" y="672"/>
              <a:chExt cx="1842" cy="816"/>
            </a:xfrm>
          </p:grpSpPr>
          <p:sp>
            <p:nvSpPr>
              <p:cNvPr id="130070" name="Freeform 22"/>
              <p:cNvSpPr>
                <a:spLocks/>
              </p:cNvSpPr>
              <p:nvPr/>
            </p:nvSpPr>
            <p:spPr bwMode="auto">
              <a:xfrm>
                <a:off x="2880" y="672"/>
                <a:ext cx="1842" cy="816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1008" y="0"/>
                  </a:cxn>
                  <a:cxn ang="0">
                    <a:pos x="1968" y="816"/>
                  </a:cxn>
                </a:cxnLst>
                <a:rect l="0" t="0" r="r" b="b"/>
                <a:pathLst>
                  <a:path w="1968" h="816">
                    <a:moveTo>
                      <a:pt x="0" y="816"/>
                    </a:moveTo>
                    <a:cubicBezTo>
                      <a:pt x="340" y="408"/>
                      <a:pt x="680" y="0"/>
                      <a:pt x="1008" y="0"/>
                    </a:cubicBezTo>
                    <a:cubicBezTo>
                      <a:pt x="1336" y="0"/>
                      <a:pt x="1808" y="680"/>
                      <a:pt x="1968" y="81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77" name="Line 29"/>
              <p:cNvSpPr>
                <a:spLocks noChangeShapeType="1"/>
              </p:cNvSpPr>
              <p:nvPr/>
            </p:nvSpPr>
            <p:spPr bwMode="auto">
              <a:xfrm rot="18600000">
                <a:off x="3237" y="981"/>
                <a:ext cx="11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84" name="Text Box 36"/>
              <p:cNvSpPr txBox="1">
                <a:spLocks noChangeArrowheads="1"/>
              </p:cNvSpPr>
              <p:nvPr/>
            </p:nvSpPr>
            <p:spPr bwMode="auto">
              <a:xfrm>
                <a:off x="3168" y="781"/>
                <a:ext cx="18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dirty="0"/>
                  <a:t>f</a:t>
                </a:r>
              </a:p>
            </p:txBody>
          </p:sp>
        </p:grpSp>
        <p:grpSp>
          <p:nvGrpSpPr>
            <p:cNvPr id="11" name="Group 63"/>
            <p:cNvGrpSpPr>
              <a:grpSpLocks/>
            </p:cNvGrpSpPr>
            <p:nvPr/>
          </p:nvGrpSpPr>
          <p:grpSpPr bwMode="auto">
            <a:xfrm>
              <a:off x="6316663" y="3061320"/>
              <a:ext cx="784225" cy="533400"/>
              <a:chOff x="3979" y="1488"/>
              <a:chExt cx="494" cy="336"/>
            </a:xfrm>
          </p:grpSpPr>
          <p:grpSp>
            <p:nvGrpSpPr>
              <p:cNvPr id="12" name="Group 53"/>
              <p:cNvGrpSpPr>
                <a:grpSpLocks/>
              </p:cNvGrpSpPr>
              <p:nvPr/>
            </p:nvGrpSpPr>
            <p:grpSpPr bwMode="auto">
              <a:xfrm>
                <a:off x="3979" y="1824"/>
                <a:ext cx="494" cy="0"/>
                <a:chOff x="3979" y="1824"/>
                <a:chExt cx="494" cy="0"/>
              </a:xfrm>
            </p:grpSpPr>
            <p:sp>
              <p:nvSpPr>
                <p:cNvPr id="130060" name="Line 12"/>
                <p:cNvSpPr>
                  <a:spLocks noChangeShapeType="1"/>
                </p:cNvSpPr>
                <p:nvPr/>
              </p:nvSpPr>
              <p:spPr bwMode="auto">
                <a:xfrm>
                  <a:off x="4114" y="1824"/>
                  <a:ext cx="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66" name="Line 18"/>
                <p:cNvSpPr>
                  <a:spLocks noChangeShapeType="1"/>
                </p:cNvSpPr>
                <p:nvPr/>
              </p:nvSpPr>
              <p:spPr bwMode="auto">
                <a:xfrm>
                  <a:off x="3979" y="1824"/>
                  <a:ext cx="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0085" name="Text Box 37"/>
              <p:cNvSpPr txBox="1">
                <a:spLocks noChangeArrowheads="1"/>
              </p:cNvSpPr>
              <p:nvPr/>
            </p:nvSpPr>
            <p:spPr bwMode="auto">
              <a:xfrm>
                <a:off x="4128" y="1488"/>
                <a:ext cx="19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g</a:t>
                </a:r>
              </a:p>
            </p:txBody>
          </p:sp>
        </p:grpSp>
        <p:grpSp>
          <p:nvGrpSpPr>
            <p:cNvPr id="13" name="Group 60"/>
            <p:cNvGrpSpPr>
              <a:grpSpLocks/>
            </p:cNvGrpSpPr>
            <p:nvPr/>
          </p:nvGrpSpPr>
          <p:grpSpPr bwMode="auto">
            <a:xfrm>
              <a:off x="6248400" y="3670920"/>
              <a:ext cx="998538" cy="838200"/>
              <a:chOff x="3936" y="2544"/>
              <a:chExt cx="629" cy="528"/>
            </a:xfrm>
          </p:grpSpPr>
          <p:grpSp>
            <p:nvGrpSpPr>
              <p:cNvPr id="14" name="Group 55"/>
              <p:cNvGrpSpPr>
                <a:grpSpLocks/>
              </p:cNvGrpSpPr>
              <p:nvPr/>
            </p:nvGrpSpPr>
            <p:grpSpPr bwMode="auto">
              <a:xfrm>
                <a:off x="3936" y="2544"/>
                <a:ext cx="629" cy="432"/>
                <a:chOff x="3934" y="1872"/>
                <a:chExt cx="629" cy="432"/>
              </a:xfrm>
            </p:grpSpPr>
            <p:sp>
              <p:nvSpPr>
                <p:cNvPr id="130073" name="Freeform 25"/>
                <p:cNvSpPr>
                  <a:spLocks/>
                </p:cNvSpPr>
                <p:nvPr/>
              </p:nvSpPr>
              <p:spPr bwMode="auto">
                <a:xfrm>
                  <a:off x="3934" y="1872"/>
                  <a:ext cx="629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432"/>
                    </a:cxn>
                    <a:cxn ang="0">
                      <a:pos x="672" y="0"/>
                    </a:cxn>
                  </a:cxnLst>
                  <a:rect l="0" t="0" r="r" b="b"/>
                  <a:pathLst>
                    <a:path w="672" h="432">
                      <a:moveTo>
                        <a:pt x="0" y="0"/>
                      </a:moveTo>
                      <a:cubicBezTo>
                        <a:pt x="88" y="216"/>
                        <a:pt x="176" y="432"/>
                        <a:pt x="288" y="432"/>
                      </a:cubicBezTo>
                      <a:cubicBezTo>
                        <a:pt x="400" y="432"/>
                        <a:pt x="600" y="72"/>
                        <a:pt x="672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76" name="Line 28"/>
                <p:cNvSpPr>
                  <a:spLocks noChangeShapeType="1"/>
                </p:cNvSpPr>
                <p:nvPr/>
              </p:nvSpPr>
              <p:spPr bwMode="auto">
                <a:xfrm rot="7560000">
                  <a:off x="4215" y="216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0086" name="Text Box 38"/>
              <p:cNvSpPr txBox="1">
                <a:spLocks noChangeArrowheads="1"/>
              </p:cNvSpPr>
              <p:nvPr/>
            </p:nvSpPr>
            <p:spPr bwMode="auto">
              <a:xfrm>
                <a:off x="4320" y="2784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e</a:t>
                </a:r>
              </a:p>
            </p:txBody>
          </p:sp>
        </p:grpSp>
        <p:grpSp>
          <p:nvGrpSpPr>
            <p:cNvPr id="15" name="Group 62"/>
            <p:cNvGrpSpPr>
              <a:grpSpLocks/>
            </p:cNvGrpSpPr>
            <p:nvPr/>
          </p:nvGrpSpPr>
          <p:grpSpPr bwMode="auto">
            <a:xfrm>
              <a:off x="5324475" y="3137520"/>
              <a:ext cx="784225" cy="458788"/>
              <a:chOff x="3359" y="1536"/>
              <a:chExt cx="494" cy="289"/>
            </a:xfrm>
          </p:grpSpPr>
          <p:sp>
            <p:nvSpPr>
              <p:cNvPr id="130087" name="Text Box 39"/>
              <p:cNvSpPr txBox="1">
                <a:spLocks noChangeArrowheads="1"/>
              </p:cNvSpPr>
              <p:nvPr/>
            </p:nvSpPr>
            <p:spPr bwMode="auto">
              <a:xfrm>
                <a:off x="3504" y="1536"/>
                <a:ext cx="19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d</a:t>
                </a:r>
              </a:p>
            </p:txBody>
          </p:sp>
          <p:grpSp>
            <p:nvGrpSpPr>
              <p:cNvPr id="16" name="Group 52"/>
              <p:cNvGrpSpPr>
                <a:grpSpLocks/>
              </p:cNvGrpSpPr>
              <p:nvPr/>
            </p:nvGrpSpPr>
            <p:grpSpPr bwMode="auto">
              <a:xfrm>
                <a:off x="3359" y="1825"/>
                <a:ext cx="494" cy="0"/>
                <a:chOff x="3350" y="1824"/>
                <a:chExt cx="494" cy="0"/>
              </a:xfrm>
            </p:grpSpPr>
            <p:sp>
              <p:nvSpPr>
                <p:cNvPr id="130061" name="Line 13"/>
                <p:cNvSpPr>
                  <a:spLocks noChangeShapeType="1"/>
                </p:cNvSpPr>
                <p:nvPr/>
              </p:nvSpPr>
              <p:spPr bwMode="auto">
                <a:xfrm>
                  <a:off x="3484" y="1824"/>
                  <a:ext cx="2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65" name="Line 17"/>
                <p:cNvSpPr>
                  <a:spLocks noChangeShapeType="1"/>
                </p:cNvSpPr>
                <p:nvPr/>
              </p:nvSpPr>
              <p:spPr bwMode="auto">
                <a:xfrm>
                  <a:off x="3350" y="1824"/>
                  <a:ext cx="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7" name="Group 69"/>
            <p:cNvGrpSpPr>
              <a:grpSpLocks/>
            </p:cNvGrpSpPr>
            <p:nvPr/>
          </p:nvGrpSpPr>
          <p:grpSpPr bwMode="auto">
            <a:xfrm>
              <a:off x="5181600" y="2735883"/>
              <a:ext cx="992188" cy="838200"/>
              <a:chOff x="3408" y="960"/>
              <a:chExt cx="625" cy="528"/>
            </a:xfrm>
          </p:grpSpPr>
          <p:sp>
            <p:nvSpPr>
              <p:cNvPr id="130072" name="Freeform 24"/>
              <p:cNvSpPr>
                <a:spLocks/>
              </p:cNvSpPr>
              <p:nvPr/>
            </p:nvSpPr>
            <p:spPr bwMode="auto">
              <a:xfrm>
                <a:off x="3449" y="1008"/>
                <a:ext cx="584" cy="480"/>
              </a:xfrm>
              <a:custGeom>
                <a:avLst/>
                <a:gdLst/>
                <a:ahLst/>
                <a:cxnLst>
                  <a:cxn ang="0">
                    <a:pos x="0" y="344"/>
                  </a:cxn>
                  <a:cxn ang="0">
                    <a:pos x="336" y="8"/>
                  </a:cxn>
                  <a:cxn ang="0">
                    <a:pos x="624" y="392"/>
                  </a:cxn>
                </a:cxnLst>
                <a:rect l="0" t="0" r="r" b="b"/>
                <a:pathLst>
                  <a:path w="624" h="392">
                    <a:moveTo>
                      <a:pt x="0" y="344"/>
                    </a:moveTo>
                    <a:cubicBezTo>
                      <a:pt x="116" y="172"/>
                      <a:pt x="232" y="0"/>
                      <a:pt x="336" y="8"/>
                    </a:cubicBezTo>
                    <a:cubicBezTo>
                      <a:pt x="440" y="16"/>
                      <a:pt x="576" y="328"/>
                      <a:pt x="624" y="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75" name="Line 27"/>
              <p:cNvSpPr>
                <a:spLocks noChangeShapeType="1"/>
              </p:cNvSpPr>
              <p:nvPr/>
            </p:nvSpPr>
            <p:spPr bwMode="auto">
              <a:xfrm rot="7500000">
                <a:off x="3456" y="116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88" name="Text Box 40"/>
              <p:cNvSpPr txBox="1">
                <a:spLocks noChangeArrowheads="1"/>
              </p:cNvSpPr>
              <p:nvPr/>
            </p:nvSpPr>
            <p:spPr bwMode="auto">
              <a:xfrm>
                <a:off x="3408" y="960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c</a:t>
                </a:r>
              </a:p>
            </p:txBody>
          </p:sp>
        </p:grpSp>
        <p:grpSp>
          <p:nvGrpSpPr>
            <p:cNvPr id="18" name="Group 59"/>
            <p:cNvGrpSpPr>
              <a:grpSpLocks/>
            </p:cNvGrpSpPr>
            <p:nvPr/>
          </p:nvGrpSpPr>
          <p:grpSpPr bwMode="auto">
            <a:xfrm>
              <a:off x="4319588" y="3137520"/>
              <a:ext cx="784225" cy="457200"/>
              <a:chOff x="2721" y="1536"/>
              <a:chExt cx="494" cy="288"/>
            </a:xfrm>
          </p:grpSpPr>
          <p:grpSp>
            <p:nvGrpSpPr>
              <p:cNvPr id="19" name="Group 51"/>
              <p:cNvGrpSpPr>
                <a:grpSpLocks/>
              </p:cNvGrpSpPr>
              <p:nvPr/>
            </p:nvGrpSpPr>
            <p:grpSpPr bwMode="auto">
              <a:xfrm>
                <a:off x="2721" y="1824"/>
                <a:ext cx="494" cy="0"/>
                <a:chOff x="2721" y="1824"/>
                <a:chExt cx="494" cy="0"/>
              </a:xfrm>
            </p:grpSpPr>
            <p:sp>
              <p:nvSpPr>
                <p:cNvPr id="130058" name="Line 10"/>
                <p:cNvSpPr>
                  <a:spLocks noChangeShapeType="1"/>
                </p:cNvSpPr>
                <p:nvPr/>
              </p:nvSpPr>
              <p:spPr bwMode="auto">
                <a:xfrm>
                  <a:off x="2855" y="1824"/>
                  <a:ext cx="2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62" name="Line 14"/>
                <p:cNvSpPr>
                  <a:spLocks noChangeShapeType="1"/>
                </p:cNvSpPr>
                <p:nvPr/>
              </p:nvSpPr>
              <p:spPr bwMode="auto">
                <a:xfrm>
                  <a:off x="2721" y="1824"/>
                  <a:ext cx="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0090" name="Text Box 42"/>
              <p:cNvSpPr txBox="1">
                <a:spLocks noChangeArrowheads="1"/>
              </p:cNvSpPr>
              <p:nvPr/>
            </p:nvSpPr>
            <p:spPr bwMode="auto">
              <a:xfrm>
                <a:off x="2855" y="1536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a</a:t>
                </a:r>
              </a:p>
            </p:txBody>
          </p:sp>
        </p:grpSp>
      </p:grpSp>
      <p:sp>
        <p:nvSpPr>
          <p:cNvPr id="130118" name="AutoShape 70"/>
          <p:cNvSpPr>
            <a:spLocks noChangeArrowheads="1"/>
          </p:cNvSpPr>
          <p:nvPr/>
        </p:nvSpPr>
        <p:spPr bwMode="auto">
          <a:xfrm>
            <a:off x="2843808" y="3447281"/>
            <a:ext cx="685800" cy="485775"/>
          </a:xfrm>
          <a:prstGeom prst="notchedRightArrow">
            <a:avLst>
              <a:gd name="adj1" fmla="val 50000"/>
              <a:gd name="adj2" fmla="val 3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395536" y="1340768"/>
            <a:ext cx="3501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rgbClr val="C00000"/>
                </a:solidFill>
              </a:rPr>
              <a:t>x</a:t>
            </a:r>
            <a:r>
              <a:rPr lang="en-GB" sz="2400" i="1" baseline="-25000" dirty="0">
                <a:solidFill>
                  <a:srgbClr val="C00000"/>
                </a:solidFill>
              </a:rPr>
              <a:t>o</a:t>
            </a:r>
            <a:r>
              <a:rPr lang="en-GB" sz="2400" dirty="0"/>
              <a:t> is input and </a:t>
            </a:r>
            <a:r>
              <a:rPr lang="en-GB" sz="2400" i="1" dirty="0" err="1">
                <a:solidFill>
                  <a:srgbClr val="C00000"/>
                </a:solidFill>
              </a:rPr>
              <a:t>x</a:t>
            </a:r>
            <a:r>
              <a:rPr lang="en-GB" sz="2400" i="1" baseline="-25000" dirty="0" err="1">
                <a:solidFill>
                  <a:srgbClr val="C00000"/>
                </a:solidFill>
              </a:rPr>
              <a:t>4</a:t>
            </a:r>
            <a:r>
              <a:rPr lang="en-GB" sz="2400" dirty="0"/>
              <a:t> is output </a:t>
            </a:r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27AB864D-74E7-7041-BD24-26D2ECC3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1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86636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Construct the signal flow graph for the following set of simultaneous equations.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590857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504" y="1844824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GB" dirty="0"/>
              <a:t>There are four variables in the equations (i.e., x</a:t>
            </a:r>
            <a:r>
              <a:rPr lang="en-GB" baseline="-25000" dirty="0"/>
              <a:t>1</a:t>
            </a:r>
            <a:r>
              <a:rPr lang="en-GB" dirty="0"/>
              <a:t>,x</a:t>
            </a:r>
            <a:r>
              <a:rPr lang="en-GB" baseline="-25000" dirty="0"/>
              <a:t>2</a:t>
            </a:r>
            <a:r>
              <a:rPr lang="en-GB" dirty="0"/>
              <a:t>,x</a:t>
            </a:r>
            <a:r>
              <a:rPr lang="en-GB" baseline="-25000" dirty="0"/>
              <a:t>3</a:t>
            </a:r>
            <a:r>
              <a:rPr lang="en-GB" dirty="0"/>
              <a:t>,and x</a:t>
            </a:r>
            <a:r>
              <a:rPr lang="en-GB" baseline="-25000" dirty="0"/>
              <a:t>4</a:t>
            </a:r>
            <a:r>
              <a:rPr lang="en-GB" dirty="0"/>
              <a:t>) therefore four nodes are required to construct the signal flow graph.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dirty="0"/>
              <a:t>Arrange these four nodes from left to right and connect them with the associated branches. 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494609"/>
            <a:ext cx="409575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924919"/>
            <a:ext cx="548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544522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Another way to arrange this graph is shown in the figure.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A352B-CA95-C34F-91D3-9FD63E81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316588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07" y="4941143"/>
            <a:ext cx="77057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en-GB" dirty="0"/>
              <a:t>Terminologies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96" y="764704"/>
            <a:ext cx="89289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/>
              <a:t>An </a:t>
            </a:r>
            <a:r>
              <a:rPr lang="en-GB" sz="2000" b="1" dirty="0">
                <a:solidFill>
                  <a:schemeClr val="accent1"/>
                </a:solidFill>
              </a:rPr>
              <a:t>input node </a:t>
            </a:r>
            <a:r>
              <a:rPr lang="en-GB" sz="2000" dirty="0"/>
              <a:t>or source contain only the outgoing branches. i.e., </a:t>
            </a:r>
            <a:r>
              <a:rPr lang="en-GB" sz="2000" b="1" i="1" dirty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  </a:t>
            </a:r>
            <a:endParaRPr lang="en-GB" sz="20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/>
              <a:t>An </a:t>
            </a:r>
            <a:r>
              <a:rPr lang="en-GB" sz="2000" b="1" dirty="0">
                <a:solidFill>
                  <a:schemeClr val="accent1"/>
                </a:solidFill>
              </a:rPr>
              <a:t>output node </a:t>
            </a:r>
            <a:r>
              <a:rPr lang="en-GB" sz="2000" dirty="0"/>
              <a:t>or sink contain only the incoming branches. i.e., </a:t>
            </a:r>
            <a:r>
              <a:rPr lang="en-GB" sz="2000" b="1" i="1" dirty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>
                <a:solidFill>
                  <a:srgbClr val="FF0000"/>
                </a:solidFill>
              </a:rPr>
              <a:t>4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/>
              <a:t>A </a:t>
            </a:r>
            <a:r>
              <a:rPr lang="en-GB" sz="2000" b="1" dirty="0">
                <a:solidFill>
                  <a:schemeClr val="accent1"/>
                </a:solidFill>
              </a:rPr>
              <a:t>path</a:t>
            </a:r>
            <a:r>
              <a:rPr lang="en-GB" sz="2000" dirty="0"/>
              <a:t> is a continuous, unidirectional succession of branches along which no node is passed more than ones. i.e., </a:t>
            </a:r>
          </a:p>
          <a:p>
            <a:pPr algn="just">
              <a:lnSpc>
                <a:spcPct val="150000"/>
              </a:lnSpc>
            </a:pPr>
            <a:r>
              <a:rPr lang="en-GB" sz="2000" b="1" i="1" dirty="0"/>
              <a:t>			                           </a:t>
            </a:r>
            <a:endParaRPr lang="en-GB" sz="2000" dirty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/>
              <a:t>A </a:t>
            </a:r>
            <a:r>
              <a:rPr lang="en-GB" sz="2000" b="1" dirty="0">
                <a:solidFill>
                  <a:schemeClr val="accent1"/>
                </a:solidFill>
              </a:rPr>
              <a:t>forward path </a:t>
            </a:r>
            <a:r>
              <a:rPr lang="en-GB" sz="2000" dirty="0"/>
              <a:t>is a path from the input node to the output node. i.e.,</a:t>
            </a:r>
          </a:p>
          <a:p>
            <a:pPr algn="just">
              <a:lnSpc>
                <a:spcPct val="150000"/>
              </a:lnSpc>
            </a:pPr>
            <a:r>
              <a:rPr lang="en-GB" sz="2000" b="1" i="1" dirty="0">
                <a:solidFill>
                  <a:srgbClr val="FF0000"/>
                </a:solidFill>
              </a:rPr>
              <a:t>     X</a:t>
            </a:r>
            <a:r>
              <a:rPr lang="en-GB" sz="2000" b="1" i="1" baseline="-25000" dirty="0">
                <a:solidFill>
                  <a:srgbClr val="FF0000"/>
                </a:solidFill>
              </a:rPr>
              <a:t>1</a:t>
            </a:r>
            <a:r>
              <a:rPr lang="en-GB" sz="2000" b="1" i="1" dirty="0">
                <a:solidFill>
                  <a:srgbClr val="FF0000"/>
                </a:solidFill>
              </a:rPr>
              <a:t> to X</a:t>
            </a:r>
            <a:r>
              <a:rPr lang="en-GB" sz="2000" b="1" i="1" baseline="-25000" dirty="0">
                <a:solidFill>
                  <a:srgbClr val="FF0000"/>
                </a:solidFill>
              </a:rPr>
              <a:t>2</a:t>
            </a:r>
            <a:r>
              <a:rPr lang="en-GB" sz="2000" b="1" i="1" dirty="0">
                <a:solidFill>
                  <a:srgbClr val="FF0000"/>
                </a:solidFill>
              </a:rPr>
              <a:t> to X</a:t>
            </a:r>
            <a:r>
              <a:rPr lang="en-GB" sz="2000" b="1" i="1" baseline="-25000" dirty="0">
                <a:solidFill>
                  <a:srgbClr val="FF0000"/>
                </a:solidFill>
              </a:rPr>
              <a:t>3</a:t>
            </a:r>
            <a:r>
              <a:rPr lang="en-GB" sz="2000" b="1" i="1" dirty="0">
                <a:solidFill>
                  <a:srgbClr val="FF0000"/>
                </a:solidFill>
              </a:rPr>
              <a:t> to </a:t>
            </a:r>
            <a:r>
              <a:rPr lang="en-GB" sz="2000" b="1" i="1" dirty="0" err="1">
                <a:solidFill>
                  <a:srgbClr val="FF0000"/>
                </a:solidFill>
              </a:rPr>
              <a:t>X</a:t>
            </a:r>
            <a:r>
              <a:rPr lang="en-GB" sz="2000" b="1" i="1" baseline="-25000" dirty="0" err="1">
                <a:solidFill>
                  <a:srgbClr val="FF0000"/>
                </a:solidFill>
              </a:rPr>
              <a:t>4</a:t>
            </a:r>
            <a:r>
              <a:rPr lang="en-GB" sz="2000" b="1" i="1" baseline="-25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, and </a:t>
            </a:r>
            <a:r>
              <a:rPr lang="en-GB" sz="2000" b="1" i="1" dirty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>
                <a:solidFill>
                  <a:srgbClr val="FF0000"/>
                </a:solidFill>
              </a:rPr>
              <a:t>1</a:t>
            </a:r>
            <a:r>
              <a:rPr lang="en-GB" sz="2000" b="1" i="1" dirty="0">
                <a:solidFill>
                  <a:srgbClr val="FF0000"/>
                </a:solidFill>
              </a:rPr>
              <a:t> to X</a:t>
            </a:r>
            <a:r>
              <a:rPr lang="en-GB" sz="2000" b="1" i="1" baseline="-25000" dirty="0">
                <a:solidFill>
                  <a:srgbClr val="FF0000"/>
                </a:solidFill>
              </a:rPr>
              <a:t>2</a:t>
            </a:r>
            <a:r>
              <a:rPr lang="en-GB" sz="2000" b="1" i="1" dirty="0">
                <a:solidFill>
                  <a:srgbClr val="FF0000"/>
                </a:solidFill>
              </a:rPr>
              <a:t> to </a:t>
            </a:r>
            <a:r>
              <a:rPr lang="en-GB" sz="2000" b="1" i="1" dirty="0" err="1">
                <a:solidFill>
                  <a:srgbClr val="FF0000"/>
                </a:solidFill>
              </a:rPr>
              <a:t>X</a:t>
            </a:r>
            <a:r>
              <a:rPr lang="en-GB" sz="2000" b="1" i="1" baseline="-25000" dirty="0" err="1">
                <a:solidFill>
                  <a:srgbClr val="FF0000"/>
                </a:solidFill>
              </a:rPr>
              <a:t>4</a:t>
            </a:r>
            <a:r>
              <a:rPr lang="en-GB" sz="2000" b="1" i="1" baseline="-25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, are forward paths.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/>
              <a:t>A </a:t>
            </a:r>
            <a:r>
              <a:rPr lang="en-GB" sz="2000" b="1" dirty="0">
                <a:solidFill>
                  <a:schemeClr val="accent1"/>
                </a:solidFill>
              </a:rPr>
              <a:t>feedback path </a:t>
            </a:r>
            <a:r>
              <a:rPr lang="en-GB" sz="2000" dirty="0"/>
              <a:t>or feedback loop is a path which originates and terminates on the same node. i.e.;   </a:t>
            </a:r>
            <a:r>
              <a:rPr lang="en-GB" sz="2000" b="1" i="1" dirty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>
                <a:solidFill>
                  <a:srgbClr val="FF0000"/>
                </a:solidFill>
              </a:rPr>
              <a:t>2</a:t>
            </a:r>
            <a:r>
              <a:rPr lang="en-GB" sz="2000" b="1" i="1" dirty="0">
                <a:solidFill>
                  <a:srgbClr val="FF0000"/>
                </a:solidFill>
              </a:rPr>
              <a:t> to X</a:t>
            </a:r>
            <a:r>
              <a:rPr lang="en-GB" sz="2000" b="1" i="1" baseline="-25000" dirty="0">
                <a:solidFill>
                  <a:srgbClr val="FF0000"/>
                </a:solidFill>
              </a:rPr>
              <a:t>3</a:t>
            </a:r>
            <a:r>
              <a:rPr lang="en-GB" sz="2000" b="1" i="1" dirty="0">
                <a:solidFill>
                  <a:srgbClr val="FF0000"/>
                </a:solidFill>
              </a:rPr>
              <a:t> </a:t>
            </a:r>
            <a:r>
              <a:rPr lang="en-GB" sz="2000" b="1" dirty="0">
                <a:solidFill>
                  <a:srgbClr val="FF0000"/>
                </a:solidFill>
              </a:rPr>
              <a:t>and back to </a:t>
            </a:r>
            <a:r>
              <a:rPr lang="en-GB" sz="2000" b="1" i="1" dirty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>
                <a:solidFill>
                  <a:srgbClr val="FF0000"/>
                </a:solidFill>
              </a:rPr>
              <a:t>2</a:t>
            </a:r>
            <a:r>
              <a:rPr lang="en-GB" sz="2000" b="1" i="1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is a feedback path. 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67544" y="2722775"/>
            <a:ext cx="7762056" cy="3234680"/>
            <a:chOff x="467544" y="2708920"/>
            <a:chExt cx="7762056" cy="3234680"/>
          </a:xfrm>
        </p:grpSpPr>
        <p:sp>
          <p:nvSpPr>
            <p:cNvPr id="6" name="Freeform 5"/>
            <p:cNvSpPr/>
            <p:nvPr/>
          </p:nvSpPr>
          <p:spPr>
            <a:xfrm>
              <a:off x="914400" y="5929745"/>
              <a:ext cx="7315200" cy="13855"/>
            </a:xfrm>
            <a:custGeom>
              <a:avLst/>
              <a:gdLst>
                <a:gd name="connsiteX0" fmla="*/ 0 w 7315200"/>
                <a:gd name="connsiteY0" fmla="*/ 0 h 13855"/>
                <a:gd name="connsiteX1" fmla="*/ 2452255 w 7315200"/>
                <a:gd name="connsiteY1" fmla="*/ 13855 h 13855"/>
                <a:gd name="connsiteX2" fmla="*/ 4862945 w 7315200"/>
                <a:gd name="connsiteY2" fmla="*/ 13855 h 13855"/>
                <a:gd name="connsiteX3" fmla="*/ 7315200 w 7315200"/>
                <a:gd name="connsiteY3" fmla="*/ 13855 h 1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00" h="13855">
                  <a:moveTo>
                    <a:pt x="0" y="0"/>
                  </a:moveTo>
                  <a:lnTo>
                    <a:pt x="2452255" y="13855"/>
                  </a:lnTo>
                  <a:lnTo>
                    <a:pt x="4862945" y="13855"/>
                  </a:lnTo>
                  <a:lnTo>
                    <a:pt x="7315200" y="13855"/>
                  </a:lnTo>
                </a:path>
              </a:pathLst>
            </a:cu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7544" y="2708920"/>
              <a:ext cx="20093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solidFill>
                    <a:srgbClr val="FF0000"/>
                  </a:solidFill>
                </a:rPr>
                <a:t> </a:t>
              </a:r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1</a:t>
              </a:r>
              <a:r>
                <a:rPr lang="en-GB" b="1" i="1" dirty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2</a:t>
              </a:r>
              <a:r>
                <a:rPr lang="en-GB" b="1" i="1" dirty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3</a:t>
              </a:r>
              <a:r>
                <a:rPr lang="en-GB" b="1" i="1" dirty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4</a:t>
              </a:r>
              <a:r>
                <a:rPr lang="en-GB" b="1" i="1" baseline="-25000" dirty="0">
                  <a:solidFill>
                    <a:srgbClr val="FF0000"/>
                  </a:solidFill>
                </a:rPr>
                <a:t> </a:t>
              </a:r>
              <a:endParaRPr lang="en-GB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28255" y="2719643"/>
            <a:ext cx="7329054" cy="3273935"/>
            <a:chOff x="928255" y="2708920"/>
            <a:chExt cx="7329054" cy="3273935"/>
          </a:xfrm>
        </p:grpSpPr>
        <p:sp>
          <p:nvSpPr>
            <p:cNvPr id="7" name="Freeform 6"/>
            <p:cNvSpPr/>
            <p:nvPr/>
          </p:nvSpPr>
          <p:spPr>
            <a:xfrm>
              <a:off x="928255" y="5165437"/>
              <a:ext cx="7329054" cy="817418"/>
            </a:xfrm>
            <a:custGeom>
              <a:avLst/>
              <a:gdLst>
                <a:gd name="connsiteX0" fmla="*/ 0 w 7329054"/>
                <a:gd name="connsiteY0" fmla="*/ 778163 h 817418"/>
                <a:gd name="connsiteX1" fmla="*/ 2216727 w 7329054"/>
                <a:gd name="connsiteY1" fmla="*/ 778163 h 817418"/>
                <a:gd name="connsiteX2" fmla="*/ 2410690 w 7329054"/>
                <a:gd name="connsiteY2" fmla="*/ 805872 h 817418"/>
                <a:gd name="connsiteX3" fmla="*/ 2521527 w 7329054"/>
                <a:gd name="connsiteY3" fmla="*/ 708890 h 817418"/>
                <a:gd name="connsiteX4" fmla="*/ 2895600 w 7329054"/>
                <a:gd name="connsiteY4" fmla="*/ 487218 h 817418"/>
                <a:gd name="connsiteX5" fmla="*/ 3782290 w 7329054"/>
                <a:gd name="connsiteY5" fmla="*/ 154708 h 817418"/>
                <a:gd name="connsiteX6" fmla="*/ 4558145 w 7329054"/>
                <a:gd name="connsiteY6" fmla="*/ 16163 h 817418"/>
                <a:gd name="connsiteX7" fmla="*/ 5583381 w 7329054"/>
                <a:gd name="connsiteY7" fmla="*/ 57727 h 817418"/>
                <a:gd name="connsiteX8" fmla="*/ 6192981 w 7329054"/>
                <a:gd name="connsiteY8" fmla="*/ 223981 h 817418"/>
                <a:gd name="connsiteX9" fmla="*/ 6885709 w 7329054"/>
                <a:gd name="connsiteY9" fmla="*/ 445654 h 817418"/>
                <a:gd name="connsiteX10" fmla="*/ 7329054 w 7329054"/>
                <a:gd name="connsiteY10" fmla="*/ 778163 h 817418"/>
                <a:gd name="connsiteX11" fmla="*/ 7329054 w 7329054"/>
                <a:gd name="connsiteY11" fmla="*/ 778163 h 81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329054" h="817418">
                  <a:moveTo>
                    <a:pt x="0" y="778163"/>
                  </a:moveTo>
                  <a:lnTo>
                    <a:pt x="2216727" y="778163"/>
                  </a:lnTo>
                  <a:cubicBezTo>
                    <a:pt x="2618509" y="782781"/>
                    <a:pt x="2359890" y="817418"/>
                    <a:pt x="2410690" y="805872"/>
                  </a:cubicBezTo>
                  <a:cubicBezTo>
                    <a:pt x="2461490" y="794326"/>
                    <a:pt x="2440709" y="761999"/>
                    <a:pt x="2521527" y="708890"/>
                  </a:cubicBezTo>
                  <a:cubicBezTo>
                    <a:pt x="2602345" y="655781"/>
                    <a:pt x="2685473" y="579582"/>
                    <a:pt x="2895600" y="487218"/>
                  </a:cubicBezTo>
                  <a:cubicBezTo>
                    <a:pt x="3105727" y="394854"/>
                    <a:pt x="3505199" y="233217"/>
                    <a:pt x="3782290" y="154708"/>
                  </a:cubicBezTo>
                  <a:cubicBezTo>
                    <a:pt x="4059381" y="76199"/>
                    <a:pt x="4257963" y="32326"/>
                    <a:pt x="4558145" y="16163"/>
                  </a:cubicBezTo>
                  <a:cubicBezTo>
                    <a:pt x="4858327" y="0"/>
                    <a:pt x="5310908" y="23091"/>
                    <a:pt x="5583381" y="57727"/>
                  </a:cubicBezTo>
                  <a:cubicBezTo>
                    <a:pt x="5855854" y="92363"/>
                    <a:pt x="5975926" y="159327"/>
                    <a:pt x="6192981" y="223981"/>
                  </a:cubicBezTo>
                  <a:cubicBezTo>
                    <a:pt x="6410036" y="288636"/>
                    <a:pt x="6696364" y="353290"/>
                    <a:pt x="6885709" y="445654"/>
                  </a:cubicBezTo>
                  <a:cubicBezTo>
                    <a:pt x="7075054" y="538018"/>
                    <a:pt x="7329054" y="778163"/>
                    <a:pt x="7329054" y="778163"/>
                  </a:cubicBezTo>
                  <a:lnTo>
                    <a:pt x="7329054" y="778163"/>
                  </a:lnTo>
                </a:path>
              </a:pathLst>
            </a:cu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31840" y="2708920"/>
              <a:ext cx="16111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i="1" dirty="0"/>
                <a:t>  </a:t>
              </a:r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1</a:t>
              </a:r>
              <a:r>
                <a:rPr lang="en-GB" b="1" i="1" dirty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2</a:t>
              </a:r>
              <a:r>
                <a:rPr lang="en-GB" b="1" i="1" dirty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4</a:t>
              </a:r>
              <a:r>
                <a:rPr lang="en-GB" b="1" i="1" baseline="-25000" dirty="0">
                  <a:solidFill>
                    <a:srgbClr val="FF0000"/>
                  </a:solidFill>
                </a:rPr>
                <a:t> </a:t>
              </a:r>
              <a:endParaRPr lang="en-GB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38945" y="2708920"/>
            <a:ext cx="4918364" cy="3248535"/>
            <a:chOff x="3338945" y="2708920"/>
            <a:chExt cx="4918364" cy="3248535"/>
          </a:xfrm>
        </p:grpSpPr>
        <p:sp>
          <p:nvSpPr>
            <p:cNvPr id="8" name="Freeform 7"/>
            <p:cNvSpPr/>
            <p:nvPr/>
          </p:nvSpPr>
          <p:spPr>
            <a:xfrm>
              <a:off x="3338945" y="5943600"/>
              <a:ext cx="4918364" cy="13855"/>
            </a:xfrm>
            <a:custGeom>
              <a:avLst/>
              <a:gdLst>
                <a:gd name="connsiteX0" fmla="*/ 0 w 4918364"/>
                <a:gd name="connsiteY0" fmla="*/ 0 h 13855"/>
                <a:gd name="connsiteX1" fmla="*/ 2452255 w 4918364"/>
                <a:gd name="connsiteY1" fmla="*/ 0 h 13855"/>
                <a:gd name="connsiteX2" fmla="*/ 4918364 w 4918364"/>
                <a:gd name="connsiteY2" fmla="*/ 13855 h 1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18364" h="13855">
                  <a:moveTo>
                    <a:pt x="0" y="0"/>
                  </a:moveTo>
                  <a:lnTo>
                    <a:pt x="2452255" y="0"/>
                  </a:lnTo>
                  <a:lnTo>
                    <a:pt x="4918364" y="13855"/>
                  </a:lnTo>
                </a:path>
              </a:pathLst>
            </a:cu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12160" y="2708920"/>
              <a:ext cx="14460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2</a:t>
              </a:r>
              <a:r>
                <a:rPr lang="en-GB" b="1" i="1" dirty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3</a:t>
              </a:r>
              <a:r>
                <a:rPr lang="en-GB" b="1" i="1" dirty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>
                  <a:solidFill>
                    <a:srgbClr val="FF0000"/>
                  </a:solidFill>
                </a:rPr>
                <a:t>4</a:t>
              </a:r>
              <a:r>
                <a:rPr lang="en-GB" b="1" i="1" baseline="-25000" dirty="0">
                  <a:solidFill>
                    <a:srgbClr val="FF0000"/>
                  </a:solidFill>
                </a:rPr>
                <a:t> </a:t>
              </a:r>
              <a:endParaRPr lang="en-GB" dirty="0"/>
            </a:p>
          </p:txBody>
        </p:sp>
      </p:grpSp>
      <p:sp>
        <p:nvSpPr>
          <p:cNvPr id="15" name="Freeform 14"/>
          <p:cNvSpPr/>
          <p:nvPr/>
        </p:nvSpPr>
        <p:spPr>
          <a:xfrm>
            <a:off x="3022600" y="5883564"/>
            <a:ext cx="3112654" cy="630382"/>
          </a:xfrm>
          <a:custGeom>
            <a:avLst/>
            <a:gdLst>
              <a:gd name="connsiteX0" fmla="*/ 330200 w 3112654"/>
              <a:gd name="connsiteY0" fmla="*/ 60036 h 630382"/>
              <a:gd name="connsiteX1" fmla="*/ 2713182 w 3112654"/>
              <a:gd name="connsiteY1" fmla="*/ 73891 h 630382"/>
              <a:gd name="connsiteX2" fmla="*/ 2727036 w 3112654"/>
              <a:gd name="connsiteY2" fmla="*/ 129309 h 630382"/>
              <a:gd name="connsiteX3" fmla="*/ 2588491 w 3112654"/>
              <a:gd name="connsiteY3" fmla="*/ 295563 h 630382"/>
              <a:gd name="connsiteX4" fmla="*/ 2186709 w 3112654"/>
              <a:gd name="connsiteY4" fmla="*/ 503381 h 630382"/>
              <a:gd name="connsiteX5" fmla="*/ 1687945 w 3112654"/>
              <a:gd name="connsiteY5" fmla="*/ 614218 h 630382"/>
              <a:gd name="connsiteX6" fmla="*/ 1203036 w 3112654"/>
              <a:gd name="connsiteY6" fmla="*/ 600363 h 630382"/>
              <a:gd name="connsiteX7" fmla="*/ 731982 w 3112654"/>
              <a:gd name="connsiteY7" fmla="*/ 434109 h 630382"/>
              <a:gd name="connsiteX8" fmla="*/ 330200 w 3112654"/>
              <a:gd name="connsiteY8" fmla="*/ 60036 h 630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654" h="630382">
                <a:moveTo>
                  <a:pt x="330200" y="60036"/>
                </a:moveTo>
                <a:cubicBezTo>
                  <a:pt x="660400" y="0"/>
                  <a:pt x="2313710" y="62346"/>
                  <a:pt x="2713182" y="73891"/>
                </a:cubicBezTo>
                <a:cubicBezTo>
                  <a:pt x="3112654" y="85436"/>
                  <a:pt x="2747818" y="92364"/>
                  <a:pt x="2727036" y="129309"/>
                </a:cubicBezTo>
                <a:cubicBezTo>
                  <a:pt x="2706254" y="166254"/>
                  <a:pt x="2678545" y="233218"/>
                  <a:pt x="2588491" y="295563"/>
                </a:cubicBezTo>
                <a:cubicBezTo>
                  <a:pt x="2498437" y="357908"/>
                  <a:pt x="2336800" y="450272"/>
                  <a:pt x="2186709" y="503381"/>
                </a:cubicBezTo>
                <a:cubicBezTo>
                  <a:pt x="2036618" y="556490"/>
                  <a:pt x="1851890" y="598054"/>
                  <a:pt x="1687945" y="614218"/>
                </a:cubicBezTo>
                <a:cubicBezTo>
                  <a:pt x="1524000" y="630382"/>
                  <a:pt x="1362363" y="630381"/>
                  <a:pt x="1203036" y="600363"/>
                </a:cubicBezTo>
                <a:cubicBezTo>
                  <a:pt x="1043709" y="570345"/>
                  <a:pt x="877455" y="519545"/>
                  <a:pt x="731982" y="434109"/>
                </a:cubicBezTo>
                <a:cubicBezTo>
                  <a:pt x="586509" y="348673"/>
                  <a:pt x="0" y="120072"/>
                  <a:pt x="330200" y="60036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927302" y="5168314"/>
            <a:ext cx="7329054" cy="817418"/>
          </a:xfrm>
          <a:custGeom>
            <a:avLst/>
            <a:gdLst>
              <a:gd name="connsiteX0" fmla="*/ 0 w 7329054"/>
              <a:gd name="connsiteY0" fmla="*/ 778163 h 817418"/>
              <a:gd name="connsiteX1" fmla="*/ 2216727 w 7329054"/>
              <a:gd name="connsiteY1" fmla="*/ 778163 h 817418"/>
              <a:gd name="connsiteX2" fmla="*/ 2410690 w 7329054"/>
              <a:gd name="connsiteY2" fmla="*/ 805872 h 817418"/>
              <a:gd name="connsiteX3" fmla="*/ 2521527 w 7329054"/>
              <a:gd name="connsiteY3" fmla="*/ 708890 h 817418"/>
              <a:gd name="connsiteX4" fmla="*/ 2895600 w 7329054"/>
              <a:gd name="connsiteY4" fmla="*/ 487218 h 817418"/>
              <a:gd name="connsiteX5" fmla="*/ 3782290 w 7329054"/>
              <a:gd name="connsiteY5" fmla="*/ 154708 h 817418"/>
              <a:gd name="connsiteX6" fmla="*/ 4558145 w 7329054"/>
              <a:gd name="connsiteY6" fmla="*/ 16163 h 817418"/>
              <a:gd name="connsiteX7" fmla="*/ 5583381 w 7329054"/>
              <a:gd name="connsiteY7" fmla="*/ 57727 h 817418"/>
              <a:gd name="connsiteX8" fmla="*/ 6192981 w 7329054"/>
              <a:gd name="connsiteY8" fmla="*/ 223981 h 817418"/>
              <a:gd name="connsiteX9" fmla="*/ 6885709 w 7329054"/>
              <a:gd name="connsiteY9" fmla="*/ 445654 h 817418"/>
              <a:gd name="connsiteX10" fmla="*/ 7329054 w 7329054"/>
              <a:gd name="connsiteY10" fmla="*/ 778163 h 817418"/>
              <a:gd name="connsiteX11" fmla="*/ 7329054 w 7329054"/>
              <a:gd name="connsiteY11" fmla="*/ 778163 h 81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329054" h="817418">
                <a:moveTo>
                  <a:pt x="0" y="778163"/>
                </a:moveTo>
                <a:lnTo>
                  <a:pt x="2216727" y="778163"/>
                </a:lnTo>
                <a:cubicBezTo>
                  <a:pt x="2618509" y="782781"/>
                  <a:pt x="2359890" y="817418"/>
                  <a:pt x="2410690" y="805872"/>
                </a:cubicBezTo>
                <a:cubicBezTo>
                  <a:pt x="2461490" y="794326"/>
                  <a:pt x="2440709" y="761999"/>
                  <a:pt x="2521527" y="708890"/>
                </a:cubicBezTo>
                <a:cubicBezTo>
                  <a:pt x="2602345" y="655781"/>
                  <a:pt x="2685473" y="579582"/>
                  <a:pt x="2895600" y="487218"/>
                </a:cubicBezTo>
                <a:cubicBezTo>
                  <a:pt x="3105727" y="394854"/>
                  <a:pt x="3505199" y="233217"/>
                  <a:pt x="3782290" y="154708"/>
                </a:cubicBezTo>
                <a:cubicBezTo>
                  <a:pt x="4059381" y="76199"/>
                  <a:pt x="4257963" y="32326"/>
                  <a:pt x="4558145" y="16163"/>
                </a:cubicBezTo>
                <a:cubicBezTo>
                  <a:pt x="4858327" y="0"/>
                  <a:pt x="5310908" y="23091"/>
                  <a:pt x="5583381" y="57727"/>
                </a:cubicBezTo>
                <a:cubicBezTo>
                  <a:pt x="5855854" y="92363"/>
                  <a:pt x="5975926" y="159327"/>
                  <a:pt x="6192981" y="223981"/>
                </a:cubicBezTo>
                <a:cubicBezTo>
                  <a:pt x="6410036" y="288636"/>
                  <a:pt x="6696364" y="353290"/>
                  <a:pt x="6885709" y="445654"/>
                </a:cubicBezTo>
                <a:cubicBezTo>
                  <a:pt x="7075054" y="538018"/>
                  <a:pt x="7329054" y="778163"/>
                  <a:pt x="7329054" y="778163"/>
                </a:cubicBezTo>
                <a:lnTo>
                  <a:pt x="7329054" y="778163"/>
                </a:ln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6" idx="0"/>
          </p:cNvCxnSpPr>
          <p:nvPr/>
        </p:nvCxnSpPr>
        <p:spPr>
          <a:xfrm>
            <a:off x="927302" y="5946477"/>
            <a:ext cx="731710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F9F58-3072-FF49-9D22-75C331F6A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244566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936450"/>
            <a:ext cx="8034036" cy="187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4624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en-GB" dirty="0"/>
              <a:t>Terminologies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496" y="764704"/>
            <a:ext cx="8928992" cy="4962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100" dirty="0"/>
              <a:t>A </a:t>
            </a:r>
            <a:r>
              <a:rPr lang="en-GB" sz="2100" b="1" dirty="0">
                <a:solidFill>
                  <a:schemeClr val="accent1"/>
                </a:solidFill>
              </a:rPr>
              <a:t>self-loop</a:t>
            </a:r>
            <a:r>
              <a:rPr lang="en-GB" sz="2100" dirty="0"/>
              <a:t> is a feedback loop consisting of a single branch. i.e.; </a:t>
            </a:r>
            <a:r>
              <a:rPr lang="en-GB" sz="2100" b="1" i="1" dirty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>
                <a:solidFill>
                  <a:srgbClr val="FF0000"/>
                </a:solidFill>
              </a:rPr>
              <a:t>33</a:t>
            </a:r>
            <a:r>
              <a:rPr lang="en-GB" sz="2100" dirty="0"/>
              <a:t> is a self loop.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100" dirty="0"/>
              <a:t>The </a:t>
            </a:r>
            <a:r>
              <a:rPr lang="en-GB" sz="2100" b="1" dirty="0">
                <a:solidFill>
                  <a:schemeClr val="accent1"/>
                </a:solidFill>
              </a:rPr>
              <a:t>gain</a:t>
            </a:r>
            <a:r>
              <a:rPr lang="en-GB" sz="2100" dirty="0"/>
              <a:t> of a branch is the transmission function of that branch.</a:t>
            </a:r>
            <a:endParaRPr lang="en-GB" sz="2100" baseline="-25000" dirty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100" dirty="0"/>
              <a:t>The </a:t>
            </a:r>
            <a:r>
              <a:rPr lang="en-GB" sz="2100" b="1" dirty="0">
                <a:solidFill>
                  <a:schemeClr val="accent1"/>
                </a:solidFill>
              </a:rPr>
              <a:t>path gain </a:t>
            </a:r>
            <a:r>
              <a:rPr lang="en-GB" sz="2100" dirty="0"/>
              <a:t>is the product of branch gains encountered in traversing a path. i.e. the gain of forwards path  </a:t>
            </a:r>
            <a:r>
              <a:rPr lang="en-GB" sz="2100" b="1" i="1" dirty="0">
                <a:solidFill>
                  <a:srgbClr val="FF0000"/>
                </a:solidFill>
              </a:rPr>
              <a:t>X</a:t>
            </a:r>
            <a:r>
              <a:rPr lang="en-GB" sz="2100" b="1" i="1" baseline="-25000" dirty="0">
                <a:solidFill>
                  <a:srgbClr val="FF0000"/>
                </a:solidFill>
              </a:rPr>
              <a:t>1</a:t>
            </a:r>
            <a:r>
              <a:rPr lang="en-GB" sz="2100" b="1" i="1" dirty="0">
                <a:solidFill>
                  <a:srgbClr val="FF0000"/>
                </a:solidFill>
              </a:rPr>
              <a:t> to X</a:t>
            </a:r>
            <a:r>
              <a:rPr lang="en-GB" sz="2100" b="1" i="1" baseline="-25000" dirty="0">
                <a:solidFill>
                  <a:srgbClr val="FF0000"/>
                </a:solidFill>
              </a:rPr>
              <a:t>2</a:t>
            </a:r>
            <a:r>
              <a:rPr lang="en-GB" sz="2100" b="1" i="1" dirty="0">
                <a:solidFill>
                  <a:srgbClr val="FF0000"/>
                </a:solidFill>
              </a:rPr>
              <a:t> to X</a:t>
            </a:r>
            <a:r>
              <a:rPr lang="en-GB" sz="2100" b="1" i="1" baseline="-25000" dirty="0">
                <a:solidFill>
                  <a:srgbClr val="FF0000"/>
                </a:solidFill>
              </a:rPr>
              <a:t>3</a:t>
            </a:r>
            <a:r>
              <a:rPr lang="en-GB" sz="2100" dirty="0"/>
              <a:t> </a:t>
            </a:r>
            <a:r>
              <a:rPr lang="en-GB" sz="2100" b="1" i="1" dirty="0">
                <a:solidFill>
                  <a:srgbClr val="FF0000"/>
                </a:solidFill>
              </a:rPr>
              <a:t>to X</a:t>
            </a:r>
            <a:r>
              <a:rPr lang="en-GB" sz="2100" b="1" i="1" baseline="-25000" dirty="0">
                <a:solidFill>
                  <a:srgbClr val="FF0000"/>
                </a:solidFill>
              </a:rPr>
              <a:t>4</a:t>
            </a:r>
            <a:r>
              <a:rPr lang="en-GB" sz="2100" b="1" i="1" dirty="0">
                <a:solidFill>
                  <a:srgbClr val="FF0000"/>
                </a:solidFill>
              </a:rPr>
              <a:t> </a:t>
            </a:r>
            <a:r>
              <a:rPr lang="en-GB" sz="2100" dirty="0"/>
              <a:t>is </a:t>
            </a:r>
            <a:r>
              <a:rPr lang="en-GB" sz="2100" b="1" i="1" dirty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>
                <a:solidFill>
                  <a:srgbClr val="FF0000"/>
                </a:solidFill>
              </a:rPr>
              <a:t>21</a:t>
            </a:r>
            <a:r>
              <a:rPr lang="en-GB" sz="2100" b="1" i="1" dirty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>
                <a:solidFill>
                  <a:srgbClr val="FF0000"/>
                </a:solidFill>
              </a:rPr>
              <a:t>32</a:t>
            </a:r>
            <a:r>
              <a:rPr lang="en-GB" sz="2100" b="1" i="1" dirty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>
                <a:solidFill>
                  <a:srgbClr val="FF0000"/>
                </a:solidFill>
              </a:rPr>
              <a:t>43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100" dirty="0"/>
              <a:t>The </a:t>
            </a:r>
            <a:r>
              <a:rPr lang="en-GB" sz="2100" b="1" dirty="0">
                <a:solidFill>
                  <a:schemeClr val="accent1"/>
                </a:solidFill>
              </a:rPr>
              <a:t>loop gain </a:t>
            </a:r>
            <a:r>
              <a:rPr lang="en-GB" sz="2100" dirty="0"/>
              <a:t>is the product of the branch gains of the loop. i.e., the loop gain of the feedback loop from </a:t>
            </a:r>
            <a:r>
              <a:rPr lang="en-GB" sz="2100" b="1" i="1" dirty="0">
                <a:solidFill>
                  <a:srgbClr val="C00000"/>
                </a:solidFill>
              </a:rPr>
              <a:t>X</a:t>
            </a:r>
            <a:r>
              <a:rPr lang="en-GB" sz="2100" b="1" i="1" baseline="-25000" dirty="0">
                <a:solidFill>
                  <a:srgbClr val="C00000"/>
                </a:solidFill>
              </a:rPr>
              <a:t>2</a:t>
            </a:r>
            <a:r>
              <a:rPr lang="en-GB" sz="2100" dirty="0"/>
              <a:t> to </a:t>
            </a:r>
            <a:r>
              <a:rPr lang="en-GB" sz="2100" b="1" i="1" dirty="0">
                <a:solidFill>
                  <a:srgbClr val="C00000"/>
                </a:solidFill>
              </a:rPr>
              <a:t>X</a:t>
            </a:r>
            <a:r>
              <a:rPr lang="en-GB" sz="2100" b="1" i="1" baseline="-25000" dirty="0">
                <a:solidFill>
                  <a:srgbClr val="C00000"/>
                </a:solidFill>
              </a:rPr>
              <a:t>3</a:t>
            </a:r>
            <a:r>
              <a:rPr lang="en-GB" sz="2100" b="1" dirty="0"/>
              <a:t> </a:t>
            </a:r>
            <a:r>
              <a:rPr lang="en-GB" sz="2100" dirty="0"/>
              <a:t>and back to </a:t>
            </a:r>
            <a:r>
              <a:rPr lang="en-GB" sz="2100" b="1" i="1" dirty="0">
                <a:solidFill>
                  <a:srgbClr val="C00000"/>
                </a:solidFill>
              </a:rPr>
              <a:t>X</a:t>
            </a:r>
            <a:r>
              <a:rPr lang="en-GB" sz="2100" b="1" i="1" baseline="-25000" dirty="0">
                <a:solidFill>
                  <a:srgbClr val="C00000"/>
                </a:solidFill>
              </a:rPr>
              <a:t>2</a:t>
            </a:r>
            <a:r>
              <a:rPr lang="en-GB" sz="2100" dirty="0"/>
              <a:t> is </a:t>
            </a:r>
            <a:r>
              <a:rPr lang="en-GB" sz="2100" b="1" i="1" dirty="0" err="1">
                <a:solidFill>
                  <a:srgbClr val="FF0000"/>
                </a:solidFill>
              </a:rPr>
              <a:t>A</a:t>
            </a:r>
            <a:r>
              <a:rPr lang="en-GB" sz="2100" b="1" i="1" baseline="-25000" dirty="0" err="1">
                <a:solidFill>
                  <a:srgbClr val="FF0000"/>
                </a:solidFill>
              </a:rPr>
              <a:t>32</a:t>
            </a:r>
            <a:r>
              <a:rPr lang="en-GB" sz="2100" b="1" i="1" dirty="0" err="1">
                <a:solidFill>
                  <a:srgbClr val="FF0000"/>
                </a:solidFill>
              </a:rPr>
              <a:t>A</a:t>
            </a:r>
            <a:r>
              <a:rPr lang="en-GB" sz="2100" b="1" i="1" baseline="-25000" dirty="0" err="1">
                <a:solidFill>
                  <a:srgbClr val="FF0000"/>
                </a:solidFill>
              </a:rPr>
              <a:t>23</a:t>
            </a:r>
            <a:r>
              <a:rPr lang="en-GB" sz="2100" baseline="-25000" dirty="0">
                <a:solidFill>
                  <a:srgbClr val="FF0000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n-GB" sz="2100" baseline="-25000" dirty="0">
              <a:solidFill>
                <a:srgbClr val="FF000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100" dirty="0"/>
              <a:t>Two loops, paths, or loop and a path are said to be </a:t>
            </a:r>
            <a:r>
              <a:rPr lang="en-GB" sz="2100" b="1" dirty="0">
                <a:solidFill>
                  <a:schemeClr val="accent1"/>
                </a:solidFill>
              </a:rPr>
              <a:t>non-touching</a:t>
            </a:r>
            <a:r>
              <a:rPr lang="en-GB" sz="2100" dirty="0"/>
              <a:t> if they have no nodes in common.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n-GB" sz="2200" dirty="0"/>
          </a:p>
        </p:txBody>
      </p:sp>
      <p:sp>
        <p:nvSpPr>
          <p:cNvPr id="5" name="Freeform 4"/>
          <p:cNvSpPr/>
          <p:nvPr/>
        </p:nvSpPr>
        <p:spPr>
          <a:xfrm>
            <a:off x="5320146" y="5338619"/>
            <a:ext cx="623453" cy="646545"/>
          </a:xfrm>
          <a:custGeom>
            <a:avLst/>
            <a:gdLst>
              <a:gd name="connsiteX0" fmla="*/ 249381 w 623453"/>
              <a:gd name="connsiteY0" fmla="*/ 632690 h 646545"/>
              <a:gd name="connsiteX1" fmla="*/ 55418 w 623453"/>
              <a:gd name="connsiteY1" fmla="*/ 507999 h 646545"/>
              <a:gd name="connsiteX2" fmla="*/ 13854 w 623453"/>
              <a:gd name="connsiteY2" fmla="*/ 203199 h 646545"/>
              <a:gd name="connsiteX3" fmla="*/ 138545 w 623453"/>
              <a:gd name="connsiteY3" fmla="*/ 36945 h 646545"/>
              <a:gd name="connsiteX4" fmla="*/ 332509 w 623453"/>
              <a:gd name="connsiteY4" fmla="*/ 9236 h 646545"/>
              <a:gd name="connsiteX5" fmla="*/ 540327 w 623453"/>
              <a:gd name="connsiteY5" fmla="*/ 92363 h 646545"/>
              <a:gd name="connsiteX6" fmla="*/ 609599 w 623453"/>
              <a:gd name="connsiteY6" fmla="*/ 272472 h 646545"/>
              <a:gd name="connsiteX7" fmla="*/ 609599 w 623453"/>
              <a:gd name="connsiteY7" fmla="*/ 383308 h 646545"/>
              <a:gd name="connsiteX8" fmla="*/ 526472 w 623453"/>
              <a:gd name="connsiteY8" fmla="*/ 549563 h 646545"/>
              <a:gd name="connsiteX9" fmla="*/ 401781 w 623453"/>
              <a:gd name="connsiteY9" fmla="*/ 646545 h 646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23453" h="646545">
                <a:moveTo>
                  <a:pt x="249381" y="632690"/>
                </a:moveTo>
                <a:cubicBezTo>
                  <a:pt x="172027" y="606135"/>
                  <a:pt x="94673" y="579581"/>
                  <a:pt x="55418" y="507999"/>
                </a:cubicBezTo>
                <a:cubicBezTo>
                  <a:pt x="16164" y="436417"/>
                  <a:pt x="0" y="281708"/>
                  <a:pt x="13854" y="203199"/>
                </a:cubicBezTo>
                <a:cubicBezTo>
                  <a:pt x="27709" y="124690"/>
                  <a:pt x="85436" y="69272"/>
                  <a:pt x="138545" y="36945"/>
                </a:cubicBezTo>
                <a:cubicBezTo>
                  <a:pt x="191654" y="4618"/>
                  <a:pt x="265545" y="0"/>
                  <a:pt x="332509" y="9236"/>
                </a:cubicBezTo>
                <a:cubicBezTo>
                  <a:pt x="399473" y="18472"/>
                  <a:pt x="494145" y="48490"/>
                  <a:pt x="540327" y="92363"/>
                </a:cubicBezTo>
                <a:cubicBezTo>
                  <a:pt x="586509" y="136236"/>
                  <a:pt x="598054" y="223981"/>
                  <a:pt x="609599" y="272472"/>
                </a:cubicBezTo>
                <a:cubicBezTo>
                  <a:pt x="621144" y="320963"/>
                  <a:pt x="623453" y="337126"/>
                  <a:pt x="609599" y="383308"/>
                </a:cubicBezTo>
                <a:cubicBezTo>
                  <a:pt x="595745" y="429490"/>
                  <a:pt x="561108" y="505690"/>
                  <a:pt x="526472" y="549563"/>
                </a:cubicBezTo>
                <a:cubicBezTo>
                  <a:pt x="491836" y="593436"/>
                  <a:pt x="446808" y="619990"/>
                  <a:pt x="401781" y="646545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539552" y="5963135"/>
            <a:ext cx="770485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2812473" y="5908964"/>
            <a:ext cx="2953327" cy="676564"/>
          </a:xfrm>
          <a:custGeom>
            <a:avLst/>
            <a:gdLst>
              <a:gd name="connsiteX0" fmla="*/ 304800 w 2953327"/>
              <a:gd name="connsiteY0" fmla="*/ 62345 h 676564"/>
              <a:gd name="connsiteX1" fmla="*/ 2535382 w 2953327"/>
              <a:gd name="connsiteY1" fmla="*/ 76200 h 676564"/>
              <a:gd name="connsiteX2" fmla="*/ 2812472 w 2953327"/>
              <a:gd name="connsiteY2" fmla="*/ 76200 h 676564"/>
              <a:gd name="connsiteX3" fmla="*/ 2673927 w 2953327"/>
              <a:gd name="connsiteY3" fmla="*/ 284018 h 676564"/>
              <a:gd name="connsiteX4" fmla="*/ 2161309 w 2953327"/>
              <a:gd name="connsiteY4" fmla="*/ 561109 h 676564"/>
              <a:gd name="connsiteX5" fmla="*/ 1440872 w 2953327"/>
              <a:gd name="connsiteY5" fmla="*/ 658091 h 676564"/>
              <a:gd name="connsiteX6" fmla="*/ 706582 w 2953327"/>
              <a:gd name="connsiteY6" fmla="*/ 450272 h 676564"/>
              <a:gd name="connsiteX7" fmla="*/ 304800 w 2953327"/>
              <a:gd name="connsiteY7" fmla="*/ 62345 h 676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53327" h="676564">
                <a:moveTo>
                  <a:pt x="304800" y="62345"/>
                </a:moveTo>
                <a:cubicBezTo>
                  <a:pt x="609600" y="0"/>
                  <a:pt x="2535382" y="76200"/>
                  <a:pt x="2535382" y="76200"/>
                </a:cubicBezTo>
                <a:cubicBezTo>
                  <a:pt x="2953327" y="78509"/>
                  <a:pt x="2789381" y="41564"/>
                  <a:pt x="2812472" y="76200"/>
                </a:cubicBezTo>
                <a:cubicBezTo>
                  <a:pt x="2835563" y="110836"/>
                  <a:pt x="2782454" y="203200"/>
                  <a:pt x="2673927" y="284018"/>
                </a:cubicBezTo>
                <a:cubicBezTo>
                  <a:pt x="2565400" y="364836"/>
                  <a:pt x="2366818" y="498764"/>
                  <a:pt x="2161309" y="561109"/>
                </a:cubicBezTo>
                <a:cubicBezTo>
                  <a:pt x="1955800" y="623454"/>
                  <a:pt x="1683327" y="676564"/>
                  <a:pt x="1440872" y="658091"/>
                </a:cubicBezTo>
                <a:cubicBezTo>
                  <a:pt x="1198417" y="639618"/>
                  <a:pt x="898236" y="549563"/>
                  <a:pt x="706582" y="450272"/>
                </a:cubicBezTo>
                <a:cubicBezTo>
                  <a:pt x="514928" y="350981"/>
                  <a:pt x="0" y="124690"/>
                  <a:pt x="304800" y="6234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088DEC-7777-E746-8685-F328034F1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Control Engineering I</a:t>
            </a:r>
          </a:p>
        </p:txBody>
      </p:sp>
    </p:spTree>
    <p:extLst>
      <p:ext uri="{BB962C8B-B14F-4D97-AF65-F5344CB8AC3E}">
        <p14:creationId xmlns:p14="http://schemas.microsoft.com/office/powerpoint/2010/main" val="244566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2840</TotalTime>
  <Words>679</Words>
  <Application>Microsoft Macintosh PowerPoint</Application>
  <PresentationFormat>On-screen Show (4:3)</PresentationFormat>
  <Paragraphs>121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宋体</vt:lpstr>
      <vt:lpstr>Arial</vt:lpstr>
      <vt:lpstr>Calibri</vt:lpstr>
      <vt:lpstr>Office Theme</vt:lpstr>
      <vt:lpstr>Equation</vt:lpstr>
      <vt:lpstr>PowerPoint Presentation</vt:lpstr>
      <vt:lpstr>Introduction</vt:lpstr>
      <vt:lpstr>Fundamentals of Signal Flow Graphs</vt:lpstr>
      <vt:lpstr>PowerPoint Presentation</vt:lpstr>
      <vt:lpstr>PowerPoint Presentation</vt:lpstr>
      <vt:lpstr>Signal-Flow Graph Models</vt:lpstr>
      <vt:lpstr>Construct the signal flow graph for the following set of simultaneous equations.</vt:lpstr>
      <vt:lpstr>Terminologies</vt:lpstr>
      <vt:lpstr>Terminologies</vt:lpstr>
      <vt:lpstr>Consider the signal flow graph below and identify the following</vt:lpstr>
      <vt:lpstr>Consider the signal flow graph below and identify the following</vt:lpstr>
      <vt:lpstr>Consider the signal flow graph below and identify the following</vt:lpstr>
      <vt:lpstr>Consider the signal flow graph below and identify the following</vt:lpstr>
      <vt:lpstr>Consider the signal flow graph below and identify the following</vt:lpstr>
      <vt:lpstr>Input and output Nodes</vt:lpstr>
      <vt:lpstr>(c) Forward Paths</vt:lpstr>
      <vt:lpstr>(d)  Feedback Paths or Loops</vt:lpstr>
      <vt:lpstr>(d)  Feedback Paths or Loops</vt:lpstr>
      <vt:lpstr>(d)  Feedback Paths or Loops</vt:lpstr>
      <vt:lpstr>(d)  Feedback Paths or Loops</vt:lpstr>
      <vt:lpstr>(e)  Self Loop(s)</vt:lpstr>
      <vt:lpstr>(f)  Loop Gains of the Feedback Loops</vt:lpstr>
      <vt:lpstr>(g)  Path Gains of the Forward Paths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</dc:creator>
  <cp:lastModifiedBy>Zeyad Al-Obaidi</cp:lastModifiedBy>
  <cp:revision>480</cp:revision>
  <dcterms:created xsi:type="dcterms:W3CDTF">2012-07-01T09:15:58Z</dcterms:created>
  <dcterms:modified xsi:type="dcterms:W3CDTF">2019-10-21T07:37:20Z</dcterms:modified>
</cp:coreProperties>
</file>